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5" r:id="rId5"/>
    <p:sldId id="266" r:id="rId6"/>
    <p:sldId id="259" r:id="rId7"/>
    <p:sldId id="267" r:id="rId8"/>
    <p:sldId id="260" r:id="rId9"/>
    <p:sldId id="261" r:id="rId10"/>
    <p:sldId id="262" r:id="rId11"/>
    <p:sldId id="263" r:id="rId12"/>
    <p:sldId id="264" r:id="rId13"/>
  </p:sldIdLst>
  <p:sldSz cx="14630400" cy="8229600"/>
  <p:notesSz cx="8229600" cy="14630400"/>
  <p:embeddedFontLst>
    <p:embeddedFont>
      <p:font typeface="Inter" panose="020B0502030000000004" pitchFamily="2" charset="0"/>
      <p:regular r:id="rId15"/>
      <p:bold r:id="rId16"/>
    </p:embeddedFont>
    <p:embeddedFont>
      <p:font typeface="Inter Bold" panose="02000803000000020004" pitchFamily="2" charset="0"/>
      <p:bold r:id="rId17"/>
    </p:embeddedFont>
    <p:embeddedFont>
      <p:font typeface="Petrona Bold" pitchFamily="2"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10"/>
  </p:normalViewPr>
  <p:slideViewPr>
    <p:cSldViewPr snapToGrid="0" snapToObjects="1">
      <p:cViewPr varScale="1">
        <p:scale>
          <a:sx n="69" d="100"/>
          <a:sy n="69" d="100"/>
        </p:scale>
        <p:origin x="73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5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4169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16894"/>
            <a:ext cx="7556421" cy="2151936"/>
          </a:xfrm>
          <a:prstGeom prst="rect">
            <a:avLst/>
          </a:prstGeom>
          <a:noFill/>
          <a:ln/>
        </p:spPr>
        <p:txBody>
          <a:bodyPr wrap="square" lIns="0" tIns="0" rIns="0" bIns="0" rtlCol="0" anchor="t"/>
          <a:lstStyle/>
          <a:p>
            <a:pPr marL="0" indent="0">
              <a:lnSpc>
                <a:spcPts val="8450"/>
              </a:lnSpc>
              <a:buNone/>
            </a:pPr>
            <a:r>
              <a:rPr lang="en-US" sz="6600" b="1" kern="0" spc="-136" dirty="0">
                <a:solidFill>
                  <a:srgbClr val="F95F88"/>
                </a:solidFill>
                <a:latin typeface="Petrona Bold" pitchFamily="34" charset="0"/>
                <a:ea typeface="Petrona Bold" pitchFamily="34" charset="-122"/>
                <a:cs typeface="Petrona Bold" pitchFamily="34" charset="-120"/>
              </a:rPr>
              <a:t>Pizza Sales Data Analysis</a:t>
            </a:r>
            <a:endParaRPr lang="en-US" sz="6600" dirty="0"/>
          </a:p>
        </p:txBody>
      </p:sp>
      <p:sp>
        <p:nvSpPr>
          <p:cNvPr id="4" name="Text 1"/>
          <p:cNvSpPr/>
          <p:nvPr/>
        </p:nvSpPr>
        <p:spPr>
          <a:xfrm>
            <a:off x="793790" y="4308991"/>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This analysis examines pizza sales data to uncover trends, identify customer preferences, and highlight opportunities for growth. By exploring various aspects of the data, we aim to gain valuable insights and support informed decision-making.</a:t>
            </a:r>
            <a:endParaRPr lang="en-US" sz="1750" dirty="0"/>
          </a:p>
        </p:txBody>
      </p:sp>
      <p:sp>
        <p:nvSpPr>
          <p:cNvPr id="5" name="Shape 2"/>
          <p:cNvSpPr/>
          <p:nvPr/>
        </p:nvSpPr>
        <p:spPr>
          <a:xfrm>
            <a:off x="793790" y="6032659"/>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040279"/>
            <a:ext cx="347663" cy="347663"/>
          </a:xfrm>
          <a:prstGeom prst="rect">
            <a:avLst/>
          </a:prstGeom>
        </p:spPr>
      </p:pic>
      <p:sp>
        <p:nvSpPr>
          <p:cNvPr id="7" name="Text 3"/>
          <p:cNvSpPr/>
          <p:nvPr/>
        </p:nvSpPr>
        <p:spPr>
          <a:xfrm>
            <a:off x="1270040" y="6015752"/>
            <a:ext cx="2663309"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72525"/>
                </a:solidFill>
                <a:latin typeface="Inter Bold" pitchFamily="34" charset="0"/>
                <a:ea typeface="Inter Bold" pitchFamily="34" charset="-122"/>
                <a:cs typeface="Inter Bold" pitchFamily="34" charset="-120"/>
              </a:rPr>
              <a:t>by Mohamad Gamal</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D35ECF4-89A2-7834-AF42-8142A350B568}"/>
              </a:ext>
            </a:extLst>
          </p:cNvPr>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6" name="Shape 7">
            <a:extLst>
              <a:ext uri="{FF2B5EF4-FFF2-40B4-BE49-F238E27FC236}">
                <a16:creationId xmlns:a16="http://schemas.microsoft.com/office/drawing/2014/main" id="{50B44CBE-CE31-EF78-301E-F2963A0706ED}"/>
              </a:ext>
            </a:extLst>
          </p:cNvPr>
          <p:cNvSpPr/>
          <p:nvPr/>
        </p:nvSpPr>
        <p:spPr>
          <a:xfrm>
            <a:off x="0" y="-11150"/>
            <a:ext cx="9144000" cy="8229600"/>
          </a:xfrm>
          <a:prstGeom prst="rect">
            <a:avLst/>
          </a:prstGeom>
          <a:solidFill>
            <a:srgbClr val="BFBFBF">
              <a:alpha val="50196"/>
            </a:srgbClr>
          </a:solidFill>
          <a:ln/>
        </p:spPr>
      </p:sp>
      <p:sp>
        <p:nvSpPr>
          <p:cNvPr id="17" name="TextBox 16">
            <a:extLst>
              <a:ext uri="{FF2B5EF4-FFF2-40B4-BE49-F238E27FC236}">
                <a16:creationId xmlns:a16="http://schemas.microsoft.com/office/drawing/2014/main" id="{B59F4B20-C639-8A73-8608-7A0381662FF4}"/>
              </a:ext>
            </a:extLst>
          </p:cNvPr>
          <p:cNvSpPr txBox="1"/>
          <p:nvPr/>
        </p:nvSpPr>
        <p:spPr>
          <a:xfrm>
            <a:off x="0" y="-11150"/>
            <a:ext cx="9002218" cy="7294305"/>
          </a:xfrm>
          <a:prstGeom prst="rect">
            <a:avLst/>
          </a:prstGeom>
          <a:noFill/>
        </p:spPr>
        <p:txBody>
          <a:bodyPr wrap="square" rtlCol="0">
            <a:spAutoFit/>
          </a:bodyPr>
          <a:lstStyle/>
          <a:p>
            <a:r>
              <a:rPr lang="en-US" b="1" dirty="0">
                <a:solidFill>
                  <a:srgbClr val="FF0000"/>
                </a:solidFill>
              </a:rPr>
              <a:t>Quarterly Sales Performance</a:t>
            </a:r>
          </a:p>
          <a:p>
            <a:pPr lvl="1" indent="-285750">
              <a:buFont typeface="Arial" panose="020B0604020202020204" pitchFamily="34" charset="0"/>
              <a:buChar char="•"/>
            </a:pPr>
            <a:r>
              <a:rPr lang="en-US" b="1" dirty="0">
                <a:solidFill>
                  <a:schemeClr val="accent4">
                    <a:lumMod val="50000"/>
                  </a:schemeClr>
                </a:solidFill>
              </a:rPr>
              <a:t>Peak Sales Quarters: </a:t>
            </a:r>
            <a:r>
              <a:rPr lang="en-US" b="1" dirty="0" err="1">
                <a:solidFill>
                  <a:schemeClr val="accent4">
                    <a:lumMod val="50000"/>
                  </a:schemeClr>
                </a:solidFill>
              </a:rPr>
              <a:t>Qtr</a:t>
            </a:r>
            <a:r>
              <a:rPr lang="en-US" b="1" dirty="0">
                <a:solidFill>
                  <a:schemeClr val="accent4">
                    <a:lumMod val="50000"/>
                  </a:schemeClr>
                </a:solidFill>
              </a:rPr>
              <a:t> 1 (January, February, and March) and </a:t>
            </a:r>
            <a:r>
              <a:rPr lang="en-US" b="1" dirty="0" err="1">
                <a:solidFill>
                  <a:schemeClr val="accent4">
                    <a:lumMod val="50000"/>
                  </a:schemeClr>
                </a:solidFill>
              </a:rPr>
              <a:t>Qtr</a:t>
            </a:r>
            <a:r>
              <a:rPr lang="en-US" b="1" dirty="0">
                <a:solidFill>
                  <a:schemeClr val="accent4">
                    <a:lumMod val="50000"/>
                  </a:schemeClr>
                </a:solidFill>
              </a:rPr>
              <a:t> 3 (July, August, and September) appear to be the peak sales quarters, with higher overall quantities sold compared to </a:t>
            </a:r>
            <a:r>
              <a:rPr lang="en-US" b="1" dirty="0" err="1">
                <a:solidFill>
                  <a:schemeClr val="accent4">
                    <a:lumMod val="50000"/>
                  </a:schemeClr>
                </a:solidFill>
              </a:rPr>
              <a:t>Qtr</a:t>
            </a:r>
            <a:r>
              <a:rPr lang="en-US" b="1" dirty="0">
                <a:solidFill>
                  <a:schemeClr val="accent4">
                    <a:lumMod val="50000"/>
                  </a:schemeClr>
                </a:solidFill>
              </a:rPr>
              <a:t> 2 and </a:t>
            </a:r>
            <a:r>
              <a:rPr lang="en-US" b="1" dirty="0" err="1">
                <a:solidFill>
                  <a:schemeClr val="accent4">
                    <a:lumMod val="50000"/>
                  </a:schemeClr>
                </a:solidFill>
              </a:rPr>
              <a:t>Qtr</a:t>
            </a:r>
            <a:r>
              <a:rPr lang="en-US" b="1" dirty="0">
                <a:solidFill>
                  <a:schemeClr val="accent4">
                    <a:lumMod val="50000"/>
                  </a:schemeClr>
                </a:solidFill>
              </a:rPr>
              <a:t> 4.</a:t>
            </a:r>
          </a:p>
          <a:p>
            <a:pPr lvl="1" indent="-285750">
              <a:buFont typeface="Arial" panose="020B0604020202020204" pitchFamily="34" charset="0"/>
              <a:buChar char="•"/>
            </a:pPr>
            <a:r>
              <a:rPr lang="en-US" b="1" dirty="0">
                <a:solidFill>
                  <a:schemeClr val="accent4">
                    <a:lumMod val="50000"/>
                  </a:schemeClr>
                </a:solidFill>
              </a:rPr>
              <a:t>Seasonal Patterns: The chart suggests that sales may be influenced by seasonal factors, such as warmer weather in </a:t>
            </a:r>
            <a:r>
              <a:rPr lang="en-US" b="1" dirty="0" err="1">
                <a:solidFill>
                  <a:schemeClr val="accent4">
                    <a:lumMod val="50000"/>
                  </a:schemeClr>
                </a:solidFill>
              </a:rPr>
              <a:t>Qtr</a:t>
            </a:r>
            <a:r>
              <a:rPr lang="en-US" b="1" dirty="0">
                <a:solidFill>
                  <a:schemeClr val="accent4">
                    <a:lumMod val="50000"/>
                  </a:schemeClr>
                </a:solidFill>
              </a:rPr>
              <a:t> 1 and </a:t>
            </a:r>
            <a:r>
              <a:rPr lang="en-US" b="1" dirty="0" err="1">
                <a:solidFill>
                  <a:schemeClr val="accent4">
                    <a:lumMod val="50000"/>
                  </a:schemeClr>
                </a:solidFill>
              </a:rPr>
              <a:t>Qtr</a:t>
            </a:r>
            <a:r>
              <a:rPr lang="en-US" b="1" dirty="0">
                <a:solidFill>
                  <a:schemeClr val="accent4">
                    <a:lumMod val="50000"/>
                  </a:schemeClr>
                </a:solidFill>
              </a:rPr>
              <a:t> 3, which could lead to increased outdoor dining and demand for pizza.</a:t>
            </a:r>
          </a:p>
          <a:p>
            <a:r>
              <a:rPr lang="en-US" b="1" dirty="0">
                <a:solidFill>
                  <a:srgbClr val="FF0000"/>
                </a:solidFill>
              </a:rPr>
              <a:t>Monthly Sales Trends</a:t>
            </a:r>
          </a:p>
          <a:p>
            <a:pPr lvl="1" indent="-285750">
              <a:buFont typeface="Arial" panose="020B0604020202020204" pitchFamily="34" charset="0"/>
              <a:buChar char="•"/>
            </a:pPr>
            <a:r>
              <a:rPr lang="en-US" b="1" dirty="0">
                <a:solidFill>
                  <a:schemeClr val="accent4">
                    <a:lumMod val="50000"/>
                  </a:schemeClr>
                </a:solidFill>
              </a:rPr>
              <a:t>Month-by-Month Analysis: The chart provides a detailed breakdown of sales by month, allowing for a granular analysis of sales patterns.</a:t>
            </a:r>
          </a:p>
          <a:p>
            <a:pPr lvl="1" indent="-285750">
              <a:buFont typeface="Arial" panose="020B0604020202020204" pitchFamily="34" charset="0"/>
              <a:buChar char="•"/>
            </a:pPr>
            <a:r>
              <a:rPr lang="en-US" b="1" dirty="0">
                <a:solidFill>
                  <a:schemeClr val="accent4">
                    <a:lumMod val="50000"/>
                  </a:schemeClr>
                </a:solidFill>
              </a:rPr>
              <a:t>Peak Sales Months: March and April seem to be the months with the highest sales, while December and January have the lowest sales.</a:t>
            </a:r>
          </a:p>
          <a:p>
            <a:r>
              <a:rPr lang="en-US" b="1" dirty="0">
                <a:solidFill>
                  <a:srgbClr val="FF0000"/>
                </a:solidFill>
              </a:rPr>
              <a:t>Category Performance by Quarter and Month</a:t>
            </a:r>
          </a:p>
          <a:p>
            <a:pPr lvl="1" indent="-285750">
              <a:buFont typeface="Arial" panose="020B0604020202020204" pitchFamily="34" charset="0"/>
              <a:buChar char="•"/>
            </a:pPr>
            <a:r>
              <a:rPr lang="en-US" b="1" dirty="0">
                <a:solidFill>
                  <a:schemeClr val="accent4">
                    <a:lumMod val="50000"/>
                  </a:schemeClr>
                </a:solidFill>
              </a:rPr>
              <a:t>Category Popularity: While the overall chart shows a general trend in sales by quarter and month, analyzing sales by category can provide more specific insights into the performance of each pizza type.</a:t>
            </a:r>
          </a:p>
          <a:p>
            <a:pPr lvl="1" indent="-285750">
              <a:buFont typeface="Arial" panose="020B0604020202020204" pitchFamily="34" charset="0"/>
              <a:buChar char="•"/>
            </a:pPr>
            <a:r>
              <a:rPr lang="en-US" b="1" dirty="0">
                <a:solidFill>
                  <a:schemeClr val="accent4">
                    <a:lumMod val="50000"/>
                  </a:schemeClr>
                </a:solidFill>
              </a:rPr>
              <a:t>Seasonal Preferences: Certain pizza categories might be more popular during specific seasons or months. For example, lighter, veggie-based pizzas might be more popular in warmer months, while heartier classic pizzas might be preferred in colder months.</a:t>
            </a:r>
          </a:p>
          <a:p>
            <a:r>
              <a:rPr lang="en-US" b="1" dirty="0">
                <a:solidFill>
                  <a:srgbClr val="FF0000"/>
                </a:solidFill>
              </a:rPr>
              <a:t>Product-Level Analysis</a:t>
            </a:r>
          </a:p>
          <a:p>
            <a:pPr lvl="1" indent="-285750">
              <a:buFont typeface="Arial" panose="020B0604020202020204" pitchFamily="34" charset="0"/>
              <a:buChar char="•"/>
            </a:pPr>
            <a:r>
              <a:rPr lang="en-US" b="1" dirty="0">
                <a:solidFill>
                  <a:schemeClr val="accent4">
                    <a:lumMod val="50000"/>
                  </a:schemeClr>
                </a:solidFill>
              </a:rPr>
              <a:t>Top-Selling Pizzas: The dashboard provides information on the top-selling pizzas by name and total sales. This allows for identifying popular products and understanding customer preferences.</a:t>
            </a:r>
          </a:p>
          <a:p>
            <a:pPr lvl="1" indent="-285750">
              <a:buFont typeface="Arial" panose="020B0604020202020204" pitchFamily="34" charset="0"/>
              <a:buChar char="•"/>
            </a:pPr>
            <a:r>
              <a:rPr lang="en-US" b="1" dirty="0">
                <a:solidFill>
                  <a:schemeClr val="accent4">
                    <a:lumMod val="50000"/>
                  </a:schemeClr>
                </a:solidFill>
              </a:rPr>
              <a:t>Product Profitability: Analyzing the sales and cost of each pizza can help assess product profitability and identify opportunities for improvement.</a:t>
            </a:r>
          </a:p>
          <a:p>
            <a:endParaRPr lang="en-US" dirty="0">
              <a:solidFill>
                <a:schemeClr val="accent4">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8903"/>
          </a:xfrm>
          <a:prstGeom prst="rect">
            <a:avLst/>
          </a:prstGeom>
        </p:spPr>
      </p:pic>
      <p:sp>
        <p:nvSpPr>
          <p:cNvPr id="3" name="Text 0"/>
          <p:cNvSpPr/>
          <p:nvPr/>
        </p:nvSpPr>
        <p:spPr>
          <a:xfrm>
            <a:off x="741640" y="3232904"/>
            <a:ext cx="9003149" cy="728424"/>
          </a:xfrm>
          <a:prstGeom prst="rect">
            <a:avLst/>
          </a:prstGeom>
          <a:noFill/>
          <a:ln/>
        </p:spPr>
        <p:txBody>
          <a:bodyPr wrap="none" lIns="0" tIns="0" rIns="0" bIns="0" rtlCol="0" anchor="t"/>
          <a:lstStyle/>
          <a:p>
            <a:pPr marL="0" indent="0">
              <a:lnSpc>
                <a:spcPts val="5700"/>
              </a:lnSpc>
              <a:buNone/>
            </a:pPr>
            <a:r>
              <a:rPr lang="en-US" sz="4550" b="1" kern="0" spc="-92" dirty="0">
                <a:solidFill>
                  <a:srgbClr val="F95F88"/>
                </a:solidFill>
                <a:latin typeface="Petrona Bold" pitchFamily="34" charset="0"/>
                <a:ea typeface="Petrona Bold" pitchFamily="34" charset="-122"/>
                <a:cs typeface="Petrona Bold" pitchFamily="34" charset="-120"/>
              </a:rPr>
              <a:t>Conclusion</a:t>
            </a:r>
            <a:endParaRPr lang="en-US" sz="4550" dirty="0"/>
          </a:p>
        </p:txBody>
      </p:sp>
      <p:sp>
        <p:nvSpPr>
          <p:cNvPr id="4" name="Text 1"/>
          <p:cNvSpPr/>
          <p:nvPr/>
        </p:nvSpPr>
        <p:spPr>
          <a:xfrm>
            <a:off x="741640" y="4279106"/>
            <a:ext cx="13147119" cy="678180"/>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Inter" pitchFamily="34" charset="0"/>
                <a:ea typeface="Inter" pitchFamily="34" charset="-122"/>
                <a:cs typeface="Inter" pitchFamily="34" charset="-120"/>
              </a:rPr>
              <a:t>This analysis provides a comprehensive overview of pizza sales data, revealing valuable insights into customer preferences, product performance, and operational efficiency.</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8273" y="1099304"/>
            <a:ext cx="6802755" cy="689372"/>
          </a:xfrm>
          <a:prstGeom prst="rect">
            <a:avLst/>
          </a:prstGeom>
          <a:noFill/>
          <a:ln/>
        </p:spPr>
        <p:txBody>
          <a:bodyPr wrap="none" lIns="0" tIns="0" rIns="0" bIns="0" rtlCol="0" anchor="t"/>
          <a:lstStyle/>
          <a:p>
            <a:pPr marL="0" indent="0">
              <a:lnSpc>
                <a:spcPts val="5400"/>
              </a:lnSpc>
              <a:buNone/>
            </a:pPr>
            <a:r>
              <a:rPr lang="en-US" sz="4300" b="1" kern="0" spc="-87" dirty="0">
                <a:solidFill>
                  <a:srgbClr val="F95F88"/>
                </a:solidFill>
                <a:latin typeface="Petrona Bold" pitchFamily="34" charset="0"/>
                <a:ea typeface="Petrona Bold" pitchFamily="34" charset="-122"/>
                <a:cs typeface="Petrona Bold" pitchFamily="34" charset="-120"/>
              </a:rPr>
              <a:t>Introduction and Objectives</a:t>
            </a:r>
            <a:endParaRPr lang="en-US" sz="4300" dirty="0"/>
          </a:p>
        </p:txBody>
      </p:sp>
      <p:sp>
        <p:nvSpPr>
          <p:cNvPr id="4" name="Text 1"/>
          <p:cNvSpPr/>
          <p:nvPr/>
        </p:nvSpPr>
        <p:spPr>
          <a:xfrm>
            <a:off x="6188273" y="2089428"/>
            <a:ext cx="7740253" cy="1283970"/>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This analysis aims to provide a comprehensive understanding of pizza sales data. By examining various aspects of the data, such as sales by category, size, and quarter, we can gain valuable insights into customer preferences, product performance, and overall business performance.</a:t>
            </a:r>
            <a:endParaRPr lang="en-US" sz="1550" dirty="0"/>
          </a:p>
        </p:txBody>
      </p:sp>
      <p:sp>
        <p:nvSpPr>
          <p:cNvPr id="5" name="Shape 2"/>
          <p:cNvSpPr/>
          <p:nvPr/>
        </p:nvSpPr>
        <p:spPr>
          <a:xfrm>
            <a:off x="6188273" y="3824645"/>
            <a:ext cx="451247" cy="451247"/>
          </a:xfrm>
          <a:prstGeom prst="roundRect">
            <a:avLst>
              <a:gd name="adj" fmla="val 18668"/>
            </a:avLst>
          </a:prstGeom>
          <a:solidFill>
            <a:srgbClr val="E0D7F4"/>
          </a:solidFill>
          <a:ln w="7620">
            <a:solidFill>
              <a:srgbClr val="C6BDDA"/>
            </a:solidFill>
            <a:prstDash val="solid"/>
          </a:ln>
        </p:spPr>
      </p:sp>
      <p:sp>
        <p:nvSpPr>
          <p:cNvPr id="6" name="Text 3"/>
          <p:cNvSpPr/>
          <p:nvPr/>
        </p:nvSpPr>
        <p:spPr>
          <a:xfrm>
            <a:off x="6346388" y="3884771"/>
            <a:ext cx="135017" cy="330875"/>
          </a:xfrm>
          <a:prstGeom prst="rect">
            <a:avLst/>
          </a:prstGeom>
          <a:noFill/>
          <a:ln/>
        </p:spPr>
        <p:txBody>
          <a:bodyPr wrap="none" lIns="0" tIns="0" rIns="0" bIns="0" rtlCol="0" anchor="t"/>
          <a:lstStyle/>
          <a:p>
            <a:pPr marL="0" indent="0" algn="ctr">
              <a:lnSpc>
                <a:spcPts val="2600"/>
              </a:lnSpc>
              <a:buNone/>
            </a:pPr>
            <a:r>
              <a:rPr lang="en-US" sz="2600" b="1" kern="0" spc="-52" dirty="0">
                <a:solidFill>
                  <a:srgbClr val="272525"/>
                </a:solidFill>
                <a:latin typeface="Petrona Bold" pitchFamily="34" charset="0"/>
                <a:ea typeface="Petrona Bold" pitchFamily="34" charset="-122"/>
                <a:cs typeface="Petrona Bold" pitchFamily="34" charset="-120"/>
              </a:rPr>
              <a:t>1</a:t>
            </a:r>
            <a:endParaRPr lang="en-US" sz="2600" dirty="0"/>
          </a:p>
        </p:txBody>
      </p:sp>
      <p:sp>
        <p:nvSpPr>
          <p:cNvPr id="7" name="Text 4"/>
          <p:cNvSpPr/>
          <p:nvPr/>
        </p:nvSpPr>
        <p:spPr>
          <a:xfrm>
            <a:off x="6840022" y="3824645"/>
            <a:ext cx="3118128" cy="689372"/>
          </a:xfrm>
          <a:prstGeom prst="rect">
            <a:avLst/>
          </a:prstGeom>
          <a:noFill/>
          <a:ln/>
        </p:spPr>
        <p:txBody>
          <a:bodyPr wrap="square" lIns="0" tIns="0" rIns="0" bIns="0" rtlCol="0" anchor="t"/>
          <a:lstStyle/>
          <a:p>
            <a:pPr marL="0" indent="0">
              <a:lnSpc>
                <a:spcPts val="2700"/>
              </a:lnSpc>
              <a:buNone/>
            </a:pPr>
            <a:r>
              <a:rPr lang="en-US" sz="2150" b="1" kern="0" spc="-43" dirty="0">
                <a:solidFill>
                  <a:srgbClr val="272525"/>
                </a:solidFill>
                <a:latin typeface="Petrona Bold" pitchFamily="34" charset="0"/>
                <a:ea typeface="Petrona Bold" pitchFamily="34" charset="-122"/>
                <a:cs typeface="Petrona Bold" pitchFamily="34" charset="-120"/>
              </a:rPr>
              <a:t>Understand customer preferences</a:t>
            </a:r>
            <a:endParaRPr lang="en-US" sz="2150" dirty="0"/>
          </a:p>
        </p:txBody>
      </p:sp>
      <p:sp>
        <p:nvSpPr>
          <p:cNvPr id="8" name="Text 5"/>
          <p:cNvSpPr/>
          <p:nvPr/>
        </p:nvSpPr>
        <p:spPr>
          <a:xfrm>
            <a:off x="6840022" y="4634270"/>
            <a:ext cx="3118128" cy="962978"/>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Identify popular pizza categories, toppings, and sizes to tailor marketing and product offerings.</a:t>
            </a:r>
            <a:endParaRPr lang="en-US" sz="1550" dirty="0"/>
          </a:p>
        </p:txBody>
      </p:sp>
      <p:sp>
        <p:nvSpPr>
          <p:cNvPr id="9" name="Shape 6"/>
          <p:cNvSpPr/>
          <p:nvPr/>
        </p:nvSpPr>
        <p:spPr>
          <a:xfrm>
            <a:off x="10158651" y="3824645"/>
            <a:ext cx="451247" cy="451247"/>
          </a:xfrm>
          <a:prstGeom prst="roundRect">
            <a:avLst>
              <a:gd name="adj" fmla="val 18668"/>
            </a:avLst>
          </a:prstGeom>
          <a:solidFill>
            <a:srgbClr val="E0D7F4"/>
          </a:solidFill>
          <a:ln w="7620">
            <a:solidFill>
              <a:srgbClr val="C6BDDA"/>
            </a:solidFill>
            <a:prstDash val="solid"/>
          </a:ln>
        </p:spPr>
      </p:sp>
      <p:sp>
        <p:nvSpPr>
          <p:cNvPr id="10" name="Text 7"/>
          <p:cNvSpPr/>
          <p:nvPr/>
        </p:nvSpPr>
        <p:spPr>
          <a:xfrm>
            <a:off x="10293787" y="3884771"/>
            <a:ext cx="180975" cy="330875"/>
          </a:xfrm>
          <a:prstGeom prst="rect">
            <a:avLst/>
          </a:prstGeom>
          <a:noFill/>
          <a:ln/>
        </p:spPr>
        <p:txBody>
          <a:bodyPr wrap="none" lIns="0" tIns="0" rIns="0" bIns="0" rtlCol="0" anchor="t"/>
          <a:lstStyle/>
          <a:p>
            <a:pPr marL="0" indent="0" algn="ctr">
              <a:lnSpc>
                <a:spcPts val="2600"/>
              </a:lnSpc>
              <a:buNone/>
            </a:pPr>
            <a:r>
              <a:rPr lang="en-US" sz="2600" b="1" kern="0" spc="-52" dirty="0">
                <a:solidFill>
                  <a:srgbClr val="272525"/>
                </a:solidFill>
                <a:latin typeface="Petrona Bold" pitchFamily="34" charset="0"/>
                <a:ea typeface="Petrona Bold" pitchFamily="34" charset="-122"/>
                <a:cs typeface="Petrona Bold" pitchFamily="34" charset="-120"/>
              </a:rPr>
              <a:t>2</a:t>
            </a:r>
            <a:endParaRPr lang="en-US" sz="2600" dirty="0"/>
          </a:p>
        </p:txBody>
      </p:sp>
      <p:sp>
        <p:nvSpPr>
          <p:cNvPr id="11" name="Text 8"/>
          <p:cNvSpPr/>
          <p:nvPr/>
        </p:nvSpPr>
        <p:spPr>
          <a:xfrm>
            <a:off x="10810399" y="3824645"/>
            <a:ext cx="2757726" cy="344686"/>
          </a:xfrm>
          <a:prstGeom prst="rect">
            <a:avLst/>
          </a:prstGeom>
          <a:noFill/>
          <a:ln/>
        </p:spPr>
        <p:txBody>
          <a:bodyPr wrap="none" lIns="0" tIns="0" rIns="0" bIns="0" rtlCol="0" anchor="t"/>
          <a:lstStyle/>
          <a:p>
            <a:pPr marL="0" indent="0">
              <a:lnSpc>
                <a:spcPts val="2700"/>
              </a:lnSpc>
              <a:buNone/>
            </a:pPr>
            <a:r>
              <a:rPr lang="en-US" sz="2150" b="1" kern="0" spc="-43" dirty="0">
                <a:solidFill>
                  <a:srgbClr val="272525"/>
                </a:solidFill>
                <a:latin typeface="Petrona Bold" pitchFamily="34" charset="0"/>
                <a:ea typeface="Petrona Bold" pitchFamily="34" charset="-122"/>
                <a:cs typeface="Petrona Bold" pitchFamily="34" charset="-120"/>
              </a:rPr>
              <a:t>Analyze sales trends</a:t>
            </a:r>
            <a:endParaRPr lang="en-US" sz="2150" dirty="0"/>
          </a:p>
        </p:txBody>
      </p:sp>
      <p:sp>
        <p:nvSpPr>
          <p:cNvPr id="12" name="Text 9"/>
          <p:cNvSpPr/>
          <p:nvPr/>
        </p:nvSpPr>
        <p:spPr>
          <a:xfrm>
            <a:off x="10810399" y="4289584"/>
            <a:ext cx="3118128" cy="1283970"/>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Identify seasonal variations, peak sales periods, and growth areas to optimize inventory and resource allocation.</a:t>
            </a:r>
            <a:endParaRPr lang="en-US" sz="1550" dirty="0"/>
          </a:p>
        </p:txBody>
      </p:sp>
      <p:sp>
        <p:nvSpPr>
          <p:cNvPr id="13" name="Shape 10"/>
          <p:cNvSpPr/>
          <p:nvPr/>
        </p:nvSpPr>
        <p:spPr>
          <a:xfrm>
            <a:off x="6188273" y="6023372"/>
            <a:ext cx="451247" cy="451247"/>
          </a:xfrm>
          <a:prstGeom prst="roundRect">
            <a:avLst>
              <a:gd name="adj" fmla="val 18668"/>
            </a:avLst>
          </a:prstGeom>
          <a:solidFill>
            <a:srgbClr val="E0D7F4"/>
          </a:solidFill>
          <a:ln w="7620">
            <a:solidFill>
              <a:srgbClr val="C6BDDA"/>
            </a:solidFill>
            <a:prstDash val="solid"/>
          </a:ln>
        </p:spPr>
      </p:sp>
      <p:sp>
        <p:nvSpPr>
          <p:cNvPr id="14" name="Text 11"/>
          <p:cNvSpPr/>
          <p:nvPr/>
        </p:nvSpPr>
        <p:spPr>
          <a:xfrm>
            <a:off x="6323528" y="6083498"/>
            <a:ext cx="180618" cy="330875"/>
          </a:xfrm>
          <a:prstGeom prst="rect">
            <a:avLst/>
          </a:prstGeom>
          <a:noFill/>
          <a:ln/>
        </p:spPr>
        <p:txBody>
          <a:bodyPr wrap="none" lIns="0" tIns="0" rIns="0" bIns="0" rtlCol="0" anchor="t"/>
          <a:lstStyle/>
          <a:p>
            <a:pPr marL="0" indent="0" algn="ctr">
              <a:lnSpc>
                <a:spcPts val="2600"/>
              </a:lnSpc>
              <a:buNone/>
            </a:pPr>
            <a:r>
              <a:rPr lang="en-US" sz="2600" b="1" kern="0" spc="-52" dirty="0">
                <a:solidFill>
                  <a:srgbClr val="272525"/>
                </a:solidFill>
                <a:latin typeface="Petrona Bold" pitchFamily="34" charset="0"/>
                <a:ea typeface="Petrona Bold" pitchFamily="34" charset="-122"/>
                <a:cs typeface="Petrona Bold" pitchFamily="34" charset="-120"/>
              </a:rPr>
              <a:t>3</a:t>
            </a:r>
            <a:endParaRPr lang="en-US" sz="2600" dirty="0"/>
          </a:p>
        </p:txBody>
      </p:sp>
      <p:sp>
        <p:nvSpPr>
          <p:cNvPr id="15" name="Text 12"/>
          <p:cNvSpPr/>
          <p:nvPr/>
        </p:nvSpPr>
        <p:spPr>
          <a:xfrm>
            <a:off x="6840022" y="6023372"/>
            <a:ext cx="3751540" cy="344686"/>
          </a:xfrm>
          <a:prstGeom prst="rect">
            <a:avLst/>
          </a:prstGeom>
          <a:noFill/>
          <a:ln/>
        </p:spPr>
        <p:txBody>
          <a:bodyPr wrap="none" lIns="0" tIns="0" rIns="0" bIns="0" rtlCol="0" anchor="t"/>
          <a:lstStyle/>
          <a:p>
            <a:pPr marL="0" indent="0">
              <a:lnSpc>
                <a:spcPts val="2700"/>
              </a:lnSpc>
              <a:buNone/>
            </a:pPr>
            <a:r>
              <a:rPr lang="en-US" sz="2150" b="1" kern="0" spc="-43" dirty="0">
                <a:solidFill>
                  <a:srgbClr val="272525"/>
                </a:solidFill>
                <a:latin typeface="Petrona Bold" pitchFamily="34" charset="0"/>
                <a:ea typeface="Petrona Bold" pitchFamily="34" charset="-122"/>
                <a:cs typeface="Petrona Bold" pitchFamily="34" charset="-120"/>
              </a:rPr>
              <a:t>Evaluate operational efficiency</a:t>
            </a:r>
            <a:endParaRPr lang="en-US" sz="2150" dirty="0"/>
          </a:p>
        </p:txBody>
      </p:sp>
      <p:sp>
        <p:nvSpPr>
          <p:cNvPr id="16" name="Text 13"/>
          <p:cNvSpPr/>
          <p:nvPr/>
        </p:nvSpPr>
        <p:spPr>
          <a:xfrm>
            <a:off x="6840022" y="6488311"/>
            <a:ext cx="7088505" cy="641985"/>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Identify ranges of times for improvement in order fulfillment, delivery times, and customer service to enhance the overall customer experience.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39528"/>
            <a:ext cx="9115782"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a:ea typeface="Petrona Bold" pitchFamily="34" charset="-122"/>
                <a:cs typeface="Petrona Bold" pitchFamily="34" charset="-120"/>
              </a:rPr>
              <a:t>Sales Trends by Product Category</a:t>
            </a:r>
            <a:endParaRPr lang="en-US" sz="4900" dirty="0">
              <a:latin typeface="Petrona Bold"/>
            </a:endParaRPr>
          </a:p>
        </p:txBody>
      </p:sp>
      <p:sp>
        <p:nvSpPr>
          <p:cNvPr id="3" name="Text 1"/>
          <p:cNvSpPr/>
          <p:nvPr/>
        </p:nvSpPr>
        <p:spPr>
          <a:xfrm>
            <a:off x="793790" y="3172778"/>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Analyzing sales trends by product category allows us to understand customer preferences and identify popular pizza types.</a:t>
            </a:r>
            <a:endParaRPr lang="en-US" sz="1750" dirty="0"/>
          </a:p>
        </p:txBody>
      </p:sp>
      <p:sp>
        <p:nvSpPr>
          <p:cNvPr id="4" name="Text 2"/>
          <p:cNvSpPr/>
          <p:nvPr/>
        </p:nvSpPr>
        <p:spPr>
          <a:xfrm>
            <a:off x="793790" y="401764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Classic Pizzas</a:t>
            </a:r>
            <a:endParaRPr lang="en-US" sz="2450" dirty="0"/>
          </a:p>
        </p:txBody>
      </p:sp>
      <p:sp>
        <p:nvSpPr>
          <p:cNvPr id="5" name="Text 3"/>
          <p:cNvSpPr/>
          <p:nvPr/>
        </p:nvSpPr>
        <p:spPr>
          <a:xfrm>
            <a:off x="793790" y="463438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rPr>
              <a:t>These traditional pizzas are consistently popular, representing a stable base of sales. chart</a:t>
            </a:r>
          </a:p>
        </p:txBody>
      </p:sp>
      <p:sp>
        <p:nvSpPr>
          <p:cNvPr id="6" name="Text 4"/>
          <p:cNvSpPr/>
          <p:nvPr/>
        </p:nvSpPr>
        <p:spPr>
          <a:xfrm>
            <a:off x="5332928" y="401764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Specialty Pizzas</a:t>
            </a:r>
            <a:endParaRPr lang="en-US" sz="2450" dirty="0"/>
          </a:p>
        </p:txBody>
      </p:sp>
      <p:sp>
        <p:nvSpPr>
          <p:cNvPr id="7" name="Text 5"/>
          <p:cNvSpPr/>
          <p:nvPr/>
        </p:nvSpPr>
        <p:spPr>
          <a:xfrm>
            <a:off x="5332928" y="463438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These unique and innovative pizzas often drive growth and cater to adventurous palates.</a:t>
            </a:r>
            <a:endParaRPr lang="en-US" sz="1750" dirty="0"/>
          </a:p>
        </p:txBody>
      </p:sp>
      <p:sp>
        <p:nvSpPr>
          <p:cNvPr id="8" name="Text 6"/>
          <p:cNvSpPr/>
          <p:nvPr/>
        </p:nvSpPr>
        <p:spPr>
          <a:xfrm>
            <a:off x="9872067" y="401764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Vegetarian Pizzas</a:t>
            </a:r>
            <a:endParaRPr lang="en-US" sz="2450" dirty="0"/>
          </a:p>
        </p:txBody>
      </p:sp>
      <p:sp>
        <p:nvSpPr>
          <p:cNvPr id="9" name="Text 7"/>
          <p:cNvSpPr/>
          <p:nvPr/>
        </p:nvSpPr>
        <p:spPr>
          <a:xfrm>
            <a:off x="9872067" y="4634389"/>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popularity of vegetarian options reflects a growing demand for plant-based choices and dietary preferences.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8AE25FA-4DD8-DC9B-70D7-E42FB9318C49}"/>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535791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5104"/>
            <a:ext cx="14630400" cy="1784333"/>
          </a:xfrm>
          <a:prstGeom prst="rect">
            <a:avLst/>
          </a:prstGeom>
        </p:spPr>
      </p:pic>
      <p:sp>
        <p:nvSpPr>
          <p:cNvPr id="4" name="Text 1"/>
          <p:cNvSpPr/>
          <p:nvPr/>
        </p:nvSpPr>
        <p:spPr>
          <a:xfrm>
            <a:off x="89538" y="1639230"/>
            <a:ext cx="14540862" cy="379142"/>
          </a:xfrm>
          <a:prstGeom prst="rect">
            <a:avLst/>
          </a:prstGeom>
          <a:noFill/>
          <a:ln/>
        </p:spPr>
        <p:txBody>
          <a:bodyPr wrap="none" lIns="0" tIns="0" rIns="0" bIns="0" rtlCol="0" anchor="t"/>
          <a:lstStyle/>
          <a:p>
            <a:pPr marL="0" indent="0">
              <a:lnSpc>
                <a:spcPts val="2650"/>
              </a:lnSpc>
              <a:buNone/>
            </a:pPr>
            <a:r>
              <a:rPr lang="en-US" sz="1600" kern="0" spc="-33" dirty="0">
                <a:solidFill>
                  <a:srgbClr val="272525"/>
                </a:solidFill>
                <a:latin typeface="Inter" pitchFamily="34" charset="0"/>
                <a:ea typeface="Inter" pitchFamily="34" charset="-122"/>
                <a:cs typeface="Inter" pitchFamily="34" charset="-120"/>
              </a:rPr>
              <a:t>Understanding average sales per order and order size and total value</a:t>
            </a:r>
            <a:r>
              <a:rPr lang="ar-EG" sz="1600" kern="0" spc="-33" dirty="0">
                <a:solidFill>
                  <a:srgbClr val="272525"/>
                </a:solidFill>
                <a:latin typeface="Inter" pitchFamily="34" charset="0"/>
                <a:ea typeface="Inter" pitchFamily="34" charset="-122"/>
                <a:cs typeface="Inter" pitchFamily="34" charset="-120"/>
              </a:rPr>
              <a:t> </a:t>
            </a:r>
            <a:r>
              <a:rPr lang="en-US" sz="1600" kern="0" spc="-33" dirty="0">
                <a:solidFill>
                  <a:srgbClr val="272525"/>
                </a:solidFill>
                <a:latin typeface="Inter" pitchFamily="34" charset="0"/>
                <a:ea typeface="Inter" pitchFamily="34" charset="-122"/>
                <a:cs typeface="Inter" pitchFamily="34" charset="-120"/>
              </a:rPr>
              <a:t>of sales provides insights into customer purchase patterns and potential for upselling.</a:t>
            </a:r>
            <a:endParaRPr lang="en-US" sz="1600" dirty="0"/>
          </a:p>
        </p:txBody>
      </p:sp>
      <p:sp>
        <p:nvSpPr>
          <p:cNvPr id="10" name="Shape 7"/>
          <p:cNvSpPr/>
          <p:nvPr/>
        </p:nvSpPr>
        <p:spPr>
          <a:xfrm>
            <a:off x="89538" y="2018372"/>
            <a:ext cx="14362442" cy="6099716"/>
          </a:xfrm>
          <a:prstGeom prst="rect">
            <a:avLst/>
          </a:prstGeom>
          <a:solidFill>
            <a:srgbClr val="BFBFBF">
              <a:alpha val="50196"/>
            </a:srgbClr>
          </a:solidFill>
          <a:ln/>
        </p:spPr>
      </p:sp>
      <p:sp>
        <p:nvSpPr>
          <p:cNvPr id="22" name="TextBox 21">
            <a:extLst>
              <a:ext uri="{FF2B5EF4-FFF2-40B4-BE49-F238E27FC236}">
                <a16:creationId xmlns:a16="http://schemas.microsoft.com/office/drawing/2014/main" id="{68E0BE46-B4DE-D828-493A-05F48739DBD6}"/>
              </a:ext>
            </a:extLst>
          </p:cNvPr>
          <p:cNvSpPr txBox="1"/>
          <p:nvPr/>
        </p:nvSpPr>
        <p:spPr>
          <a:xfrm>
            <a:off x="178420" y="2089362"/>
            <a:ext cx="14139746" cy="1477328"/>
          </a:xfrm>
          <a:prstGeom prst="rect">
            <a:avLst/>
          </a:prstGeom>
          <a:noFill/>
        </p:spPr>
        <p:txBody>
          <a:bodyPr wrap="square" rtlCol="0">
            <a:spAutoFit/>
          </a:bodyPr>
          <a:lstStyle/>
          <a:p>
            <a:r>
              <a:rPr lang="en-US" b="1" dirty="0">
                <a:solidFill>
                  <a:srgbClr val="FF0000"/>
                </a:solidFill>
              </a:rPr>
              <a:t>Overall Sales Performance</a:t>
            </a:r>
          </a:p>
          <a:p>
            <a:pPr lvl="1">
              <a:buFont typeface="Arial" panose="020B0604020202020204" pitchFamily="34" charset="0"/>
              <a:buChar char="•"/>
            </a:pPr>
            <a:r>
              <a:rPr lang="en-US" b="1" dirty="0">
                <a:solidFill>
                  <a:schemeClr val="accent4">
                    <a:lumMod val="50000"/>
                  </a:schemeClr>
                </a:solidFill>
              </a:rPr>
              <a:t>Total Sales:</a:t>
            </a:r>
            <a:r>
              <a:rPr lang="en-US" dirty="0">
                <a:solidFill>
                  <a:schemeClr val="accent4">
                    <a:lumMod val="50000"/>
                  </a:schemeClr>
                </a:solidFill>
              </a:rPr>
              <a:t> The total sales amount to </a:t>
            </a:r>
            <a:r>
              <a:rPr lang="en-US" dirty="0">
                <a:solidFill>
                  <a:schemeClr val="accent1"/>
                </a:solidFill>
              </a:rPr>
              <a:t>$817,913.43</a:t>
            </a:r>
            <a:r>
              <a:rPr lang="en-US" dirty="0">
                <a:solidFill>
                  <a:schemeClr val="accent4">
                    <a:lumMod val="50000"/>
                  </a:schemeClr>
                </a:solidFill>
              </a:rPr>
              <a:t>, indicating the restaurant's overall revenue.</a:t>
            </a:r>
          </a:p>
          <a:p>
            <a:pPr lvl="1">
              <a:buFont typeface="Arial" panose="020B0604020202020204" pitchFamily="34" charset="0"/>
              <a:buChar char="•"/>
            </a:pPr>
            <a:r>
              <a:rPr lang="en-US" b="1" dirty="0">
                <a:solidFill>
                  <a:schemeClr val="accent4">
                    <a:lumMod val="50000"/>
                  </a:schemeClr>
                </a:solidFill>
              </a:rPr>
              <a:t>Average Sales per Order:</a:t>
            </a:r>
            <a:r>
              <a:rPr lang="en-US" dirty="0">
                <a:solidFill>
                  <a:schemeClr val="accent4">
                    <a:lumMod val="50000"/>
                  </a:schemeClr>
                </a:solidFill>
              </a:rPr>
              <a:t> The average sales per order are </a:t>
            </a:r>
            <a:r>
              <a:rPr lang="en-US" dirty="0">
                <a:solidFill>
                  <a:schemeClr val="accent1"/>
                </a:solidFill>
              </a:rPr>
              <a:t>$16.8</a:t>
            </a:r>
            <a:r>
              <a:rPr lang="en-US" dirty="0">
                <a:solidFill>
                  <a:schemeClr val="accent4">
                    <a:lumMod val="50000"/>
                  </a:schemeClr>
                </a:solidFill>
              </a:rPr>
              <a:t>, providing insight into the typical purchase amount of customers.</a:t>
            </a:r>
          </a:p>
          <a:p>
            <a:pPr lvl="1">
              <a:buFont typeface="Arial" panose="020B0604020202020204" pitchFamily="34" charset="0"/>
              <a:buChar char="•"/>
            </a:pPr>
            <a:r>
              <a:rPr lang="en-US" b="1" dirty="0">
                <a:solidFill>
                  <a:schemeClr val="accent4">
                    <a:lumMod val="50000"/>
                  </a:schemeClr>
                </a:solidFill>
              </a:rPr>
              <a:t>Order Volume:</a:t>
            </a:r>
            <a:r>
              <a:rPr lang="en-US" dirty="0">
                <a:solidFill>
                  <a:schemeClr val="accent4">
                    <a:lumMod val="50000"/>
                  </a:schemeClr>
                </a:solidFill>
              </a:rPr>
              <a:t> A total of </a:t>
            </a:r>
            <a:r>
              <a:rPr lang="en-US" dirty="0">
                <a:solidFill>
                  <a:schemeClr val="accent1"/>
                </a:solidFill>
              </a:rPr>
              <a:t>48,620</a:t>
            </a:r>
            <a:r>
              <a:rPr lang="en-US" dirty="0">
                <a:solidFill>
                  <a:schemeClr val="accent4">
                    <a:lumMod val="50000"/>
                  </a:schemeClr>
                </a:solidFill>
              </a:rPr>
              <a:t> orders have been placed, showing the restaurant's customer activity.</a:t>
            </a:r>
          </a:p>
          <a:p>
            <a:endParaRPr lang="en-US" dirty="0"/>
          </a:p>
        </p:txBody>
      </p:sp>
      <p:sp>
        <p:nvSpPr>
          <p:cNvPr id="31" name="TextBox 30">
            <a:extLst>
              <a:ext uri="{FF2B5EF4-FFF2-40B4-BE49-F238E27FC236}">
                <a16:creationId xmlns:a16="http://schemas.microsoft.com/office/drawing/2014/main" id="{B58E938F-9FA5-AB7E-EB64-23AC2312B51E}"/>
              </a:ext>
            </a:extLst>
          </p:cNvPr>
          <p:cNvSpPr txBox="1"/>
          <p:nvPr/>
        </p:nvSpPr>
        <p:spPr>
          <a:xfrm>
            <a:off x="178420" y="3207051"/>
            <a:ext cx="14139746" cy="4801314"/>
          </a:xfrm>
          <a:prstGeom prst="rect">
            <a:avLst/>
          </a:prstGeom>
          <a:noFill/>
        </p:spPr>
        <p:txBody>
          <a:bodyPr wrap="square" rtlCol="0">
            <a:spAutoFit/>
          </a:bodyPr>
          <a:lstStyle/>
          <a:p>
            <a:r>
              <a:rPr lang="en-US" b="1" dirty="0">
                <a:solidFill>
                  <a:srgbClr val="FF0000"/>
                </a:solidFill>
              </a:rPr>
              <a:t>Sales by Category</a:t>
            </a:r>
          </a:p>
          <a:p>
            <a:pPr lvl="1">
              <a:buFont typeface="Arial" panose="020B0604020202020204" pitchFamily="34" charset="0"/>
              <a:buChar char="•"/>
            </a:pPr>
            <a:r>
              <a:rPr lang="en-US" b="1" dirty="0">
                <a:solidFill>
                  <a:schemeClr val="accent4">
                    <a:lumMod val="50000"/>
                  </a:schemeClr>
                </a:solidFill>
              </a:rPr>
              <a:t>Category Performance:</a:t>
            </a:r>
            <a:r>
              <a:rPr lang="en-US" dirty="0">
                <a:solidFill>
                  <a:schemeClr val="accent4">
                    <a:lumMod val="50000"/>
                  </a:schemeClr>
                </a:solidFill>
              </a:rPr>
              <a:t> The "Total Sales by Category" chart shows that Classic pizzas have the highest sales, followed by Supreme and Chicken pizzas. Veggie pizzas have the lowest sales.</a:t>
            </a:r>
          </a:p>
          <a:p>
            <a:pPr lvl="1">
              <a:buFont typeface="Arial" panose="020B0604020202020204" pitchFamily="34" charset="0"/>
              <a:buChar char="•"/>
            </a:pPr>
            <a:r>
              <a:rPr lang="en-US" b="1" dirty="0">
                <a:solidFill>
                  <a:schemeClr val="accent4">
                    <a:lumMod val="50000"/>
                  </a:schemeClr>
                </a:solidFill>
              </a:rPr>
              <a:t>Category Popularity:</a:t>
            </a:r>
            <a:r>
              <a:rPr lang="en-US" dirty="0">
                <a:solidFill>
                  <a:schemeClr val="accent4">
                    <a:lumMod val="50000"/>
                  </a:schemeClr>
                </a:solidFill>
              </a:rPr>
              <a:t> This analysis reveals customer preferences and can inform inventory management and marketing efforts.</a:t>
            </a:r>
          </a:p>
          <a:p>
            <a:r>
              <a:rPr lang="en-US" b="1" dirty="0">
                <a:solidFill>
                  <a:srgbClr val="FF0000"/>
                </a:solidFill>
              </a:rPr>
              <a:t>Sales by Quarter and Month</a:t>
            </a:r>
          </a:p>
          <a:p>
            <a:pPr lvl="1">
              <a:buFont typeface="Arial" panose="020B0604020202020204" pitchFamily="34" charset="0"/>
              <a:buChar char="•"/>
            </a:pPr>
            <a:r>
              <a:rPr lang="en-US" b="1" dirty="0">
                <a:solidFill>
                  <a:schemeClr val="accent4">
                    <a:lumMod val="50000"/>
                  </a:schemeClr>
                </a:solidFill>
              </a:rPr>
              <a:t>Seasonal Trends:</a:t>
            </a:r>
            <a:r>
              <a:rPr lang="en-US" dirty="0">
                <a:solidFill>
                  <a:schemeClr val="accent4">
                    <a:lumMod val="50000"/>
                  </a:schemeClr>
                </a:solidFill>
              </a:rPr>
              <a:t> The "Total Sales by Category" chart allows for analyzing sales trends by quarter and month. This can help identify seasonal fluctuations and peak sales periods.</a:t>
            </a:r>
          </a:p>
          <a:p>
            <a:pPr lvl="1">
              <a:buFont typeface="Arial" panose="020B0604020202020204" pitchFamily="34" charset="0"/>
              <a:buChar char="•"/>
            </a:pPr>
            <a:r>
              <a:rPr lang="en-US" b="1" dirty="0">
                <a:solidFill>
                  <a:schemeClr val="accent4">
                    <a:lumMod val="50000"/>
                  </a:schemeClr>
                </a:solidFill>
              </a:rPr>
              <a:t>Quarterly Performance:</a:t>
            </a:r>
            <a:r>
              <a:rPr lang="en-US" dirty="0">
                <a:solidFill>
                  <a:schemeClr val="accent4">
                    <a:lumMod val="50000"/>
                  </a:schemeClr>
                </a:solidFill>
              </a:rPr>
              <a:t> </a:t>
            </a:r>
            <a:r>
              <a:rPr lang="en-US" dirty="0" err="1">
                <a:solidFill>
                  <a:schemeClr val="accent4">
                    <a:lumMod val="50000"/>
                  </a:schemeClr>
                </a:solidFill>
              </a:rPr>
              <a:t>Qtr</a:t>
            </a:r>
            <a:r>
              <a:rPr lang="en-US" dirty="0">
                <a:solidFill>
                  <a:schemeClr val="accent4">
                    <a:lumMod val="50000"/>
                  </a:schemeClr>
                </a:solidFill>
              </a:rPr>
              <a:t> 1 and </a:t>
            </a:r>
            <a:r>
              <a:rPr lang="en-US" dirty="0" err="1">
                <a:solidFill>
                  <a:schemeClr val="accent4">
                    <a:lumMod val="50000"/>
                  </a:schemeClr>
                </a:solidFill>
              </a:rPr>
              <a:t>Qtr</a:t>
            </a:r>
            <a:r>
              <a:rPr lang="en-US" dirty="0">
                <a:solidFill>
                  <a:schemeClr val="accent4">
                    <a:lumMod val="50000"/>
                  </a:schemeClr>
                </a:solidFill>
              </a:rPr>
              <a:t> 2 appear to have higher sales compared to </a:t>
            </a:r>
            <a:r>
              <a:rPr lang="en-US" dirty="0" err="1">
                <a:solidFill>
                  <a:schemeClr val="accent4">
                    <a:lumMod val="50000"/>
                  </a:schemeClr>
                </a:solidFill>
              </a:rPr>
              <a:t>Qtr</a:t>
            </a:r>
            <a:r>
              <a:rPr lang="en-US" dirty="0">
                <a:solidFill>
                  <a:schemeClr val="accent4">
                    <a:lumMod val="50000"/>
                  </a:schemeClr>
                </a:solidFill>
              </a:rPr>
              <a:t> 3 and </a:t>
            </a:r>
            <a:r>
              <a:rPr lang="en-US" dirty="0" err="1">
                <a:solidFill>
                  <a:schemeClr val="accent4">
                    <a:lumMod val="50000"/>
                  </a:schemeClr>
                </a:solidFill>
              </a:rPr>
              <a:t>Qtr</a:t>
            </a:r>
            <a:r>
              <a:rPr lang="en-US" dirty="0">
                <a:solidFill>
                  <a:schemeClr val="accent4">
                    <a:lumMod val="50000"/>
                  </a:schemeClr>
                </a:solidFill>
              </a:rPr>
              <a:t> 4, suggesting potential seasonal factors influencing sales.</a:t>
            </a:r>
          </a:p>
          <a:p>
            <a:r>
              <a:rPr lang="en-US" b="1" dirty="0">
                <a:solidFill>
                  <a:srgbClr val="FF0000"/>
                </a:solidFill>
              </a:rPr>
              <a:t>Sales by Size</a:t>
            </a:r>
          </a:p>
          <a:p>
            <a:pPr lvl="1">
              <a:buFont typeface="Arial" panose="020B0604020202020204" pitchFamily="34" charset="0"/>
              <a:buChar char="•"/>
            </a:pPr>
            <a:r>
              <a:rPr lang="en-US" b="1" dirty="0">
                <a:solidFill>
                  <a:schemeClr val="accent4">
                    <a:lumMod val="50000"/>
                  </a:schemeClr>
                </a:solidFill>
              </a:rPr>
              <a:t>Size Popularity:</a:t>
            </a:r>
            <a:r>
              <a:rPr lang="en-US" dirty="0">
                <a:solidFill>
                  <a:schemeClr val="accent4">
                    <a:lumMod val="50000"/>
                  </a:schemeClr>
                </a:solidFill>
              </a:rPr>
              <a:t> The "Total Sales by Size" chart shows that Medium (M) pizzas have the highest sales, followed by Large (L) and Small (S) sizes. Extra-Large (XL) and Extra-Extra-Large (XXL) sizes have lower sales.</a:t>
            </a:r>
          </a:p>
          <a:p>
            <a:pPr lvl="1">
              <a:buFont typeface="Arial" panose="020B0604020202020204" pitchFamily="34" charset="0"/>
              <a:buChar char="•"/>
            </a:pPr>
            <a:r>
              <a:rPr lang="en-US" b="1" dirty="0">
                <a:solidFill>
                  <a:schemeClr val="accent4">
                    <a:lumMod val="50000"/>
                  </a:schemeClr>
                </a:solidFill>
              </a:rPr>
              <a:t>Size Preferences:</a:t>
            </a:r>
            <a:r>
              <a:rPr lang="en-US" dirty="0">
                <a:solidFill>
                  <a:schemeClr val="accent4">
                    <a:lumMod val="50000"/>
                  </a:schemeClr>
                </a:solidFill>
              </a:rPr>
              <a:t> This analysis indicates customer preferences for pizza sizes and can inform product offerings and pricing.</a:t>
            </a:r>
          </a:p>
          <a:p>
            <a:pPr lvl="1"/>
            <a:r>
              <a:rPr lang="en-US" b="1" dirty="0">
                <a:solidFill>
                  <a:schemeClr val="accent4">
                    <a:lumMod val="50000"/>
                  </a:schemeClr>
                </a:solidFill>
              </a:rPr>
              <a:t>Product-Level Analysis</a:t>
            </a:r>
          </a:p>
          <a:p>
            <a:pPr lvl="1">
              <a:buFont typeface="Arial" panose="020B0604020202020204" pitchFamily="34" charset="0"/>
              <a:buChar char="•"/>
            </a:pPr>
            <a:r>
              <a:rPr lang="en-US" b="1" dirty="0">
                <a:solidFill>
                  <a:schemeClr val="accent4">
                    <a:lumMod val="50000"/>
                  </a:schemeClr>
                </a:solidFill>
              </a:rPr>
              <a:t>Top-Selling Pizzas:</a:t>
            </a:r>
            <a:r>
              <a:rPr lang="en-US" dirty="0">
                <a:solidFill>
                  <a:schemeClr val="accent4">
                    <a:lumMod val="50000"/>
                  </a:schemeClr>
                </a:solidFill>
              </a:rPr>
              <a:t> The dashboard provides information on the top-selling pizzas by name and total sales. This allows for identifying popular products and understanding customer preferences.</a:t>
            </a:r>
          </a:p>
          <a:p>
            <a:pPr lvl="1">
              <a:buFont typeface="Arial" panose="020B0604020202020204" pitchFamily="34" charset="0"/>
              <a:buChar char="•"/>
            </a:pPr>
            <a:r>
              <a:rPr lang="en-US" b="1" dirty="0">
                <a:solidFill>
                  <a:schemeClr val="accent4">
                    <a:lumMod val="50000"/>
                  </a:schemeClr>
                </a:solidFill>
              </a:rPr>
              <a:t>Product Profitability:</a:t>
            </a:r>
            <a:r>
              <a:rPr lang="en-US" dirty="0">
                <a:solidFill>
                  <a:schemeClr val="accent4">
                    <a:lumMod val="50000"/>
                  </a:schemeClr>
                </a:solidFill>
              </a:rPr>
              <a:t> Analyzing the sales and cost of each pizza can help assess product profitability and identify opportunities for improvement.</a:t>
            </a:r>
          </a:p>
        </p:txBody>
      </p:sp>
    </p:spTree>
    <p:extLst>
      <p:ext uri="{BB962C8B-B14F-4D97-AF65-F5344CB8AC3E}">
        <p14:creationId xmlns:p14="http://schemas.microsoft.com/office/powerpoint/2010/main" val="317500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5104"/>
            <a:ext cx="14630400" cy="1784333"/>
          </a:xfrm>
          <a:prstGeom prst="rect">
            <a:avLst/>
          </a:prstGeom>
        </p:spPr>
      </p:pic>
      <p:sp>
        <p:nvSpPr>
          <p:cNvPr id="4" name="Text 1"/>
          <p:cNvSpPr/>
          <p:nvPr/>
        </p:nvSpPr>
        <p:spPr>
          <a:xfrm>
            <a:off x="89538" y="1639230"/>
            <a:ext cx="14540862" cy="379142"/>
          </a:xfrm>
          <a:prstGeom prst="rect">
            <a:avLst/>
          </a:prstGeom>
          <a:noFill/>
          <a:ln/>
        </p:spPr>
        <p:txBody>
          <a:bodyPr wrap="none" lIns="0" tIns="0" rIns="0" bIns="0" rtlCol="0" anchor="t"/>
          <a:lstStyle/>
          <a:p>
            <a:pPr marL="0" indent="0">
              <a:lnSpc>
                <a:spcPts val="2650"/>
              </a:lnSpc>
              <a:buNone/>
            </a:pPr>
            <a:r>
              <a:rPr lang="en-US" sz="1600" kern="0" spc="-33" dirty="0">
                <a:solidFill>
                  <a:srgbClr val="272525"/>
                </a:solidFill>
                <a:latin typeface="Inter" pitchFamily="34" charset="0"/>
                <a:ea typeface="Inter" pitchFamily="34" charset="-122"/>
                <a:cs typeface="Inter" pitchFamily="34" charset="-120"/>
              </a:rPr>
              <a:t>Understanding average sales per order and order size and total value</a:t>
            </a:r>
            <a:r>
              <a:rPr lang="ar-EG" sz="1600" kern="0" spc="-33" dirty="0">
                <a:solidFill>
                  <a:srgbClr val="272525"/>
                </a:solidFill>
                <a:latin typeface="Inter" pitchFamily="34" charset="0"/>
                <a:ea typeface="Inter" pitchFamily="34" charset="-122"/>
                <a:cs typeface="Inter" pitchFamily="34" charset="-120"/>
              </a:rPr>
              <a:t> </a:t>
            </a:r>
            <a:r>
              <a:rPr lang="en-US" sz="1600" kern="0" spc="-33" dirty="0">
                <a:solidFill>
                  <a:srgbClr val="272525"/>
                </a:solidFill>
                <a:latin typeface="Inter" pitchFamily="34" charset="0"/>
                <a:ea typeface="Inter" pitchFamily="34" charset="-122"/>
                <a:cs typeface="Inter" pitchFamily="34" charset="-120"/>
              </a:rPr>
              <a:t>of sales provides insights into customer purchase patterns and potential for upselling.</a:t>
            </a:r>
            <a:endParaRPr lang="en-US" sz="1600" dirty="0"/>
          </a:p>
        </p:txBody>
      </p:sp>
      <p:sp>
        <p:nvSpPr>
          <p:cNvPr id="10" name="Shape 7"/>
          <p:cNvSpPr/>
          <p:nvPr/>
        </p:nvSpPr>
        <p:spPr>
          <a:xfrm>
            <a:off x="89538" y="2018372"/>
            <a:ext cx="14362442" cy="3139321"/>
          </a:xfrm>
          <a:prstGeom prst="rect">
            <a:avLst/>
          </a:prstGeom>
          <a:solidFill>
            <a:srgbClr val="BFBFBF">
              <a:alpha val="50196"/>
            </a:srgbClr>
          </a:solidFill>
          <a:ln/>
        </p:spPr>
      </p:sp>
      <p:sp>
        <p:nvSpPr>
          <p:cNvPr id="31" name="TextBox 30">
            <a:extLst>
              <a:ext uri="{FF2B5EF4-FFF2-40B4-BE49-F238E27FC236}">
                <a16:creationId xmlns:a16="http://schemas.microsoft.com/office/drawing/2014/main" id="{B58E938F-9FA5-AB7E-EB64-23AC2312B51E}"/>
              </a:ext>
            </a:extLst>
          </p:cNvPr>
          <p:cNvSpPr txBox="1"/>
          <p:nvPr/>
        </p:nvSpPr>
        <p:spPr>
          <a:xfrm>
            <a:off x="145294" y="2018372"/>
            <a:ext cx="14139746" cy="3139321"/>
          </a:xfrm>
          <a:prstGeom prst="rect">
            <a:avLst/>
          </a:prstGeom>
          <a:noFill/>
        </p:spPr>
        <p:txBody>
          <a:bodyPr wrap="square" rtlCol="0">
            <a:spAutoFit/>
          </a:bodyPr>
          <a:lstStyle/>
          <a:p>
            <a:r>
              <a:rPr lang="en-US" b="1" dirty="0">
                <a:solidFill>
                  <a:srgbClr val="FF0000"/>
                </a:solidFill>
              </a:rPr>
              <a:t>Recommendations for Further Analysis:</a:t>
            </a:r>
            <a:endParaRPr lang="en-US" dirty="0">
              <a:solidFill>
                <a:srgbClr val="FF0000"/>
              </a:solidFill>
            </a:endParaRPr>
          </a:p>
          <a:p>
            <a:pPr lvl="1">
              <a:buFont typeface="Arial" panose="020B0604020202020204" pitchFamily="34" charset="0"/>
              <a:buChar char="•"/>
            </a:pPr>
            <a:r>
              <a:rPr lang="en-US" b="1" dirty="0">
                <a:solidFill>
                  <a:schemeClr val="accent4">
                    <a:lumMod val="50000"/>
                  </a:schemeClr>
                </a:solidFill>
              </a:rPr>
              <a:t>Customer Segmentation:</a:t>
            </a:r>
            <a:r>
              <a:rPr lang="en-US" dirty="0">
                <a:solidFill>
                  <a:schemeClr val="accent4">
                    <a:lumMod val="50000"/>
                  </a:schemeClr>
                </a:solidFill>
              </a:rPr>
              <a:t> Segment customers based on demographics, purchase history, or other criteria to identify specific customer segments 	with different preferences and needs.</a:t>
            </a:r>
          </a:p>
          <a:p>
            <a:pPr lvl="1">
              <a:buFont typeface="Arial" panose="020B0604020202020204" pitchFamily="34" charset="0"/>
              <a:buChar char="•"/>
            </a:pPr>
            <a:r>
              <a:rPr lang="en-US" b="1" dirty="0">
                <a:solidFill>
                  <a:schemeClr val="accent4">
                    <a:lumMod val="50000"/>
                  </a:schemeClr>
                </a:solidFill>
              </a:rPr>
              <a:t>Product Bundling:</a:t>
            </a:r>
            <a:r>
              <a:rPr lang="en-US" dirty="0">
                <a:solidFill>
                  <a:schemeClr val="accent4">
                    <a:lumMod val="50000"/>
                  </a:schemeClr>
                </a:solidFill>
              </a:rPr>
              <a:t> Explore opportunities to bundle popular pizzas or sides to increase average order values.</a:t>
            </a:r>
          </a:p>
          <a:p>
            <a:pPr lvl="1">
              <a:buFont typeface="Arial" panose="020B0604020202020204" pitchFamily="34" charset="0"/>
              <a:buChar char="•"/>
            </a:pPr>
            <a:r>
              <a:rPr lang="en-US" b="1" dirty="0">
                <a:solidFill>
                  <a:schemeClr val="accent4">
                    <a:lumMod val="50000"/>
                  </a:schemeClr>
                </a:solidFill>
              </a:rPr>
              <a:t>Marketing Campaigns:</a:t>
            </a:r>
            <a:r>
              <a:rPr lang="en-US" dirty="0">
                <a:solidFill>
                  <a:schemeClr val="accent4">
                    <a:lumMod val="50000"/>
                  </a:schemeClr>
                </a:solidFill>
              </a:rPr>
              <a:t> Analyze the impact of marketing campaigns on sales and customer behavior to optimize marketing efforts.</a:t>
            </a:r>
          </a:p>
          <a:p>
            <a:pPr lvl="1">
              <a:buFont typeface="Arial" panose="020B0604020202020204" pitchFamily="34" charset="0"/>
              <a:buChar char="•"/>
            </a:pPr>
            <a:r>
              <a:rPr lang="en-US" b="1" dirty="0">
                <a:solidFill>
                  <a:schemeClr val="accent4">
                    <a:lumMod val="50000"/>
                  </a:schemeClr>
                </a:solidFill>
              </a:rPr>
              <a:t>Inventory Management:</a:t>
            </a:r>
            <a:r>
              <a:rPr lang="en-US" dirty="0">
                <a:solidFill>
                  <a:schemeClr val="accent4">
                    <a:lumMod val="50000"/>
                  </a:schemeClr>
                </a:solidFill>
              </a:rPr>
              <a:t> Use sales data to optimize inventory levels and prevent stockouts or excess inventory.</a:t>
            </a:r>
          </a:p>
          <a:p>
            <a:pPr lvl="1">
              <a:buFont typeface="Arial" panose="020B0604020202020204" pitchFamily="34" charset="0"/>
              <a:buChar char="•"/>
            </a:pPr>
            <a:r>
              <a:rPr lang="en-US" b="1" dirty="0">
                <a:solidFill>
                  <a:schemeClr val="accent4">
                    <a:lumMod val="50000"/>
                  </a:schemeClr>
                </a:solidFill>
              </a:rPr>
              <a:t>Pricing Strategy:</a:t>
            </a:r>
            <a:r>
              <a:rPr lang="en-US" dirty="0">
                <a:solidFill>
                  <a:schemeClr val="accent4">
                    <a:lumMod val="50000"/>
                  </a:schemeClr>
                </a:solidFill>
              </a:rPr>
              <a:t> Evaluate the pricing strategy for different pizza sizes and categories to ensure profitability and competitiveness.</a:t>
            </a:r>
          </a:p>
          <a:p>
            <a:pPr lvl="2"/>
            <a:r>
              <a:rPr lang="en-US" dirty="0">
                <a:solidFill>
                  <a:schemeClr val="accent4">
                    <a:lumMod val="50000"/>
                  </a:schemeClr>
                </a:solidFill>
              </a:rPr>
              <a:t>By conducting a comprehensive analysis of sales data, pizza restaurants can gain valuable insights into their customer preferences, product performance, and operational efficiency. This information can be used to make data-driven decisions to improve sales, profitability, and customer satisfaction.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6DFEF-F911-1A14-412D-8F725A300CA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99030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0281"/>
          </a:xfrm>
          <a:prstGeom prst="rect">
            <a:avLst/>
          </a:prstGeom>
        </p:spPr>
      </p:pic>
      <p:sp>
        <p:nvSpPr>
          <p:cNvPr id="3" name="Text 0"/>
          <p:cNvSpPr/>
          <p:nvPr/>
        </p:nvSpPr>
        <p:spPr>
          <a:xfrm>
            <a:off x="630079" y="2746772"/>
            <a:ext cx="6239708" cy="618768"/>
          </a:xfrm>
          <a:prstGeom prst="rect">
            <a:avLst/>
          </a:prstGeom>
          <a:noFill/>
          <a:ln/>
        </p:spPr>
        <p:txBody>
          <a:bodyPr wrap="none" lIns="0" tIns="0" rIns="0" bIns="0" rtlCol="0" anchor="t"/>
          <a:lstStyle/>
          <a:p>
            <a:pPr marL="0" indent="0">
              <a:lnSpc>
                <a:spcPts val="4850"/>
              </a:lnSpc>
              <a:buNone/>
            </a:pPr>
            <a:r>
              <a:rPr lang="en-US" sz="3850" b="1" kern="0" spc="-78" dirty="0">
                <a:solidFill>
                  <a:srgbClr val="F95F88"/>
                </a:solidFill>
                <a:latin typeface="Petrona Bold" pitchFamily="34" charset="0"/>
                <a:ea typeface="Petrona Bold" pitchFamily="34" charset="-122"/>
                <a:cs typeface="Petrona Bold" pitchFamily="34" charset="-120"/>
              </a:rPr>
              <a:t>Sales Performance</a:t>
            </a:r>
            <a:endParaRPr lang="en-US" sz="3850" dirty="0"/>
          </a:p>
        </p:txBody>
      </p:sp>
      <p:sp>
        <p:nvSpPr>
          <p:cNvPr id="4" name="Text 1"/>
          <p:cNvSpPr/>
          <p:nvPr/>
        </p:nvSpPr>
        <p:spPr>
          <a:xfrm>
            <a:off x="630079" y="3635573"/>
            <a:ext cx="13370243" cy="288012"/>
          </a:xfrm>
          <a:prstGeom prst="rect">
            <a:avLst/>
          </a:prstGeom>
          <a:noFill/>
          <a:ln/>
        </p:spPr>
        <p:txBody>
          <a:bodyPr wrap="none" lIns="0" tIns="0" rIns="0" bIns="0" rtlCol="0" anchor="t"/>
          <a:lstStyle/>
          <a:p>
            <a:pPr marL="0" indent="0">
              <a:lnSpc>
                <a:spcPts val="2250"/>
              </a:lnSpc>
              <a:buNone/>
            </a:pPr>
            <a:r>
              <a:rPr lang="en-US" sz="1400" kern="0" spc="-28" dirty="0">
                <a:solidFill>
                  <a:srgbClr val="272525"/>
                </a:solidFill>
                <a:latin typeface="Inter" pitchFamily="34" charset="0"/>
                <a:ea typeface="Inter" pitchFamily="34" charset="-122"/>
                <a:cs typeface="Inter" pitchFamily="34" charset="-120"/>
              </a:rPr>
              <a:t>Tracking sales performance reveals seasonal trends and identifies peak sales periods.</a:t>
            </a:r>
            <a:endParaRPr lang="en-US" sz="1400" dirty="0"/>
          </a:p>
        </p:txBody>
      </p:sp>
      <p:sp>
        <p:nvSpPr>
          <p:cNvPr id="5" name="Shape 2"/>
          <p:cNvSpPr/>
          <p:nvPr/>
        </p:nvSpPr>
        <p:spPr>
          <a:xfrm>
            <a:off x="630079" y="5929551"/>
            <a:ext cx="13370243" cy="22860"/>
          </a:xfrm>
          <a:prstGeom prst="roundRect">
            <a:avLst>
              <a:gd name="adj" fmla="val 330756"/>
            </a:avLst>
          </a:prstGeom>
          <a:solidFill>
            <a:srgbClr val="C6BDDA"/>
          </a:solidFill>
          <a:ln/>
        </p:spPr>
      </p:sp>
      <p:sp>
        <p:nvSpPr>
          <p:cNvPr id="6" name="Shape 3"/>
          <p:cNvSpPr/>
          <p:nvPr/>
        </p:nvSpPr>
        <p:spPr>
          <a:xfrm>
            <a:off x="3238619" y="5299472"/>
            <a:ext cx="22860" cy="630079"/>
          </a:xfrm>
          <a:prstGeom prst="roundRect">
            <a:avLst>
              <a:gd name="adj" fmla="val 330756"/>
            </a:avLst>
          </a:prstGeom>
          <a:solidFill>
            <a:srgbClr val="C6BDDA"/>
          </a:solidFill>
          <a:ln/>
        </p:spPr>
      </p:sp>
      <p:sp>
        <p:nvSpPr>
          <p:cNvPr id="7" name="Shape 4"/>
          <p:cNvSpPr/>
          <p:nvPr/>
        </p:nvSpPr>
        <p:spPr>
          <a:xfrm>
            <a:off x="3047524" y="5727025"/>
            <a:ext cx="405051" cy="405051"/>
          </a:xfrm>
          <a:prstGeom prst="roundRect">
            <a:avLst>
              <a:gd name="adj" fmla="val 18667"/>
            </a:avLst>
          </a:prstGeom>
          <a:solidFill>
            <a:srgbClr val="E0D7F4"/>
          </a:solidFill>
          <a:ln w="7620">
            <a:solidFill>
              <a:srgbClr val="C6BDDA"/>
            </a:solidFill>
            <a:prstDash val="solid"/>
          </a:ln>
        </p:spPr>
      </p:sp>
      <p:sp>
        <p:nvSpPr>
          <p:cNvPr id="8" name="Text 5"/>
          <p:cNvSpPr/>
          <p:nvPr/>
        </p:nvSpPr>
        <p:spPr>
          <a:xfrm>
            <a:off x="3189446" y="5780961"/>
            <a:ext cx="121206" cy="297061"/>
          </a:xfrm>
          <a:prstGeom prst="rect">
            <a:avLst/>
          </a:prstGeom>
          <a:noFill/>
          <a:ln/>
        </p:spPr>
        <p:txBody>
          <a:bodyPr wrap="none" lIns="0" tIns="0" rIns="0" bIns="0" rtlCol="0" anchor="t"/>
          <a:lstStyle/>
          <a:p>
            <a:pPr marL="0" indent="0" algn="ctr">
              <a:lnSpc>
                <a:spcPts val="2300"/>
              </a:lnSpc>
              <a:buNone/>
            </a:pPr>
            <a:r>
              <a:rPr lang="en-US" sz="2300" b="1" kern="0" spc="-47" dirty="0">
                <a:solidFill>
                  <a:srgbClr val="272525"/>
                </a:solidFill>
                <a:latin typeface="Petrona Bold" pitchFamily="34" charset="0"/>
                <a:ea typeface="Petrona Bold" pitchFamily="34" charset="-122"/>
                <a:cs typeface="Petrona Bold" pitchFamily="34" charset="-120"/>
              </a:rPr>
              <a:t>1</a:t>
            </a:r>
            <a:endParaRPr lang="en-US" sz="2300" dirty="0"/>
          </a:p>
        </p:txBody>
      </p:sp>
      <p:sp>
        <p:nvSpPr>
          <p:cNvPr id="9" name="Text 6"/>
          <p:cNvSpPr/>
          <p:nvPr/>
        </p:nvSpPr>
        <p:spPr>
          <a:xfrm>
            <a:off x="2012394" y="4126111"/>
            <a:ext cx="2475309" cy="309324"/>
          </a:xfrm>
          <a:prstGeom prst="rect">
            <a:avLst/>
          </a:prstGeom>
          <a:noFill/>
          <a:ln/>
        </p:spPr>
        <p:txBody>
          <a:bodyPr wrap="none" lIns="0" tIns="0" rIns="0" bIns="0" rtlCol="0" anchor="t"/>
          <a:lstStyle/>
          <a:p>
            <a:pPr marL="0" indent="0" algn="ctr">
              <a:lnSpc>
                <a:spcPts val="2400"/>
              </a:lnSpc>
              <a:buNone/>
            </a:pPr>
            <a:r>
              <a:rPr lang="en-US" sz="1900" b="1" kern="0" spc="-39" dirty="0">
                <a:solidFill>
                  <a:srgbClr val="272525"/>
                </a:solidFill>
                <a:latin typeface="Petrona Bold" pitchFamily="34" charset="0"/>
                <a:ea typeface="Petrona Bold" pitchFamily="34" charset="-122"/>
                <a:cs typeface="Petrona Bold" pitchFamily="34" charset="-120"/>
              </a:rPr>
              <a:t>1</a:t>
            </a:r>
            <a:endParaRPr lang="en-US" sz="1900" dirty="0"/>
          </a:p>
        </p:txBody>
      </p:sp>
      <p:sp>
        <p:nvSpPr>
          <p:cNvPr id="10" name="Text 7"/>
          <p:cNvSpPr/>
          <p:nvPr/>
        </p:nvSpPr>
        <p:spPr>
          <a:xfrm>
            <a:off x="810101" y="4543425"/>
            <a:ext cx="4880015" cy="576024"/>
          </a:xfrm>
          <a:prstGeom prst="rect">
            <a:avLst/>
          </a:prstGeom>
          <a:noFill/>
          <a:ln/>
        </p:spPr>
        <p:txBody>
          <a:bodyPr wrap="square" lIns="0" tIns="0" rIns="0" bIns="0" rtlCol="0" anchor="t"/>
          <a:lstStyle/>
          <a:p>
            <a:pPr marL="0" indent="0" algn="ctr">
              <a:lnSpc>
                <a:spcPts val="2250"/>
              </a:lnSpc>
              <a:buNone/>
            </a:pPr>
            <a:r>
              <a:rPr lang="en-US" sz="1400" kern="0" spc="-28" dirty="0">
                <a:solidFill>
                  <a:srgbClr val="272525"/>
                </a:solidFill>
                <a:latin typeface="Inter" pitchFamily="34" charset="0"/>
                <a:ea typeface="Inter" pitchFamily="34" charset="-122"/>
                <a:cs typeface="Inter" pitchFamily="34" charset="-120"/>
              </a:rPr>
              <a:t>Sales typically increase as customers seek comfort food during warmer months.</a:t>
            </a:r>
            <a:endParaRPr lang="en-US" sz="1400" dirty="0"/>
          </a:p>
        </p:txBody>
      </p:sp>
      <p:sp>
        <p:nvSpPr>
          <p:cNvPr id="11" name="Shape 8"/>
          <p:cNvSpPr/>
          <p:nvPr/>
        </p:nvSpPr>
        <p:spPr>
          <a:xfrm>
            <a:off x="5948601" y="5929551"/>
            <a:ext cx="22860" cy="630079"/>
          </a:xfrm>
          <a:prstGeom prst="roundRect">
            <a:avLst>
              <a:gd name="adj" fmla="val 330756"/>
            </a:avLst>
          </a:prstGeom>
          <a:solidFill>
            <a:srgbClr val="C6BDDA"/>
          </a:solidFill>
          <a:ln/>
        </p:spPr>
      </p:sp>
      <p:sp>
        <p:nvSpPr>
          <p:cNvPr id="12" name="Shape 9"/>
          <p:cNvSpPr/>
          <p:nvPr/>
        </p:nvSpPr>
        <p:spPr>
          <a:xfrm>
            <a:off x="5757505" y="5727025"/>
            <a:ext cx="405051" cy="405051"/>
          </a:xfrm>
          <a:prstGeom prst="roundRect">
            <a:avLst>
              <a:gd name="adj" fmla="val 18667"/>
            </a:avLst>
          </a:prstGeom>
          <a:solidFill>
            <a:srgbClr val="E0D7F4"/>
          </a:solidFill>
          <a:ln w="7620">
            <a:solidFill>
              <a:srgbClr val="C6BDDA"/>
            </a:solidFill>
            <a:prstDash val="solid"/>
          </a:ln>
        </p:spPr>
      </p:sp>
      <p:sp>
        <p:nvSpPr>
          <p:cNvPr id="13" name="Text 10"/>
          <p:cNvSpPr/>
          <p:nvPr/>
        </p:nvSpPr>
        <p:spPr>
          <a:xfrm>
            <a:off x="5878711" y="5780961"/>
            <a:ext cx="162520" cy="297061"/>
          </a:xfrm>
          <a:prstGeom prst="rect">
            <a:avLst/>
          </a:prstGeom>
          <a:noFill/>
          <a:ln/>
        </p:spPr>
        <p:txBody>
          <a:bodyPr wrap="none" lIns="0" tIns="0" rIns="0" bIns="0" rtlCol="0" anchor="t"/>
          <a:lstStyle/>
          <a:p>
            <a:pPr marL="0" indent="0" algn="ctr">
              <a:lnSpc>
                <a:spcPts val="2300"/>
              </a:lnSpc>
              <a:buNone/>
            </a:pPr>
            <a:r>
              <a:rPr lang="en-US" sz="2300" b="1" kern="0" spc="-47" dirty="0">
                <a:solidFill>
                  <a:srgbClr val="272525"/>
                </a:solidFill>
                <a:latin typeface="Petrona Bold" pitchFamily="34" charset="0"/>
                <a:ea typeface="Petrona Bold" pitchFamily="34" charset="-122"/>
                <a:cs typeface="Petrona Bold" pitchFamily="34" charset="-120"/>
              </a:rPr>
              <a:t>2</a:t>
            </a:r>
            <a:endParaRPr lang="en-US" sz="2300" dirty="0"/>
          </a:p>
        </p:txBody>
      </p:sp>
      <p:sp>
        <p:nvSpPr>
          <p:cNvPr id="14" name="Text 11"/>
          <p:cNvSpPr/>
          <p:nvPr/>
        </p:nvSpPr>
        <p:spPr>
          <a:xfrm>
            <a:off x="4722376" y="6739652"/>
            <a:ext cx="2475309" cy="309324"/>
          </a:xfrm>
          <a:prstGeom prst="rect">
            <a:avLst/>
          </a:prstGeom>
          <a:noFill/>
          <a:ln/>
        </p:spPr>
        <p:txBody>
          <a:bodyPr wrap="none" lIns="0" tIns="0" rIns="0" bIns="0" rtlCol="0" anchor="t"/>
          <a:lstStyle/>
          <a:p>
            <a:pPr marL="0" indent="0" algn="ctr">
              <a:lnSpc>
                <a:spcPts val="2400"/>
              </a:lnSpc>
              <a:buNone/>
            </a:pPr>
            <a:r>
              <a:rPr lang="en-US" sz="1900" b="1" kern="0" spc="-39" dirty="0">
                <a:solidFill>
                  <a:srgbClr val="272525"/>
                </a:solidFill>
                <a:latin typeface="Petrona Bold" pitchFamily="34" charset="0"/>
                <a:ea typeface="Petrona Bold" pitchFamily="34" charset="-122"/>
                <a:cs typeface="Petrona Bold" pitchFamily="34" charset="-120"/>
              </a:rPr>
              <a:t>2</a:t>
            </a:r>
            <a:endParaRPr lang="en-US" sz="1900" dirty="0"/>
          </a:p>
        </p:txBody>
      </p:sp>
      <p:sp>
        <p:nvSpPr>
          <p:cNvPr id="15" name="Text 12"/>
          <p:cNvSpPr/>
          <p:nvPr/>
        </p:nvSpPr>
        <p:spPr>
          <a:xfrm>
            <a:off x="3520083" y="7156966"/>
            <a:ext cx="4880015" cy="576024"/>
          </a:xfrm>
          <a:prstGeom prst="rect">
            <a:avLst/>
          </a:prstGeom>
          <a:noFill/>
          <a:ln/>
        </p:spPr>
        <p:txBody>
          <a:bodyPr wrap="square" lIns="0" tIns="0" rIns="0" bIns="0" rtlCol="0" anchor="t"/>
          <a:lstStyle/>
          <a:p>
            <a:pPr marL="0" indent="0" algn="ctr">
              <a:lnSpc>
                <a:spcPts val="2250"/>
              </a:lnSpc>
              <a:buNone/>
            </a:pPr>
            <a:r>
              <a:rPr lang="en-US" sz="1400" kern="0" spc="-28" dirty="0">
                <a:solidFill>
                  <a:srgbClr val="272525"/>
                </a:solidFill>
                <a:latin typeface="Inter" pitchFamily="34" charset="0"/>
                <a:ea typeface="Inter" pitchFamily="34" charset="-122"/>
                <a:cs typeface="Inter" pitchFamily="34" charset="-120"/>
              </a:rPr>
              <a:t>Sales may dip slightly as customers enjoy outdoor activities and lighter fare.</a:t>
            </a:r>
            <a:endParaRPr lang="en-US" sz="1400" dirty="0"/>
          </a:p>
        </p:txBody>
      </p:sp>
      <p:sp>
        <p:nvSpPr>
          <p:cNvPr id="16" name="Shape 13"/>
          <p:cNvSpPr/>
          <p:nvPr/>
        </p:nvSpPr>
        <p:spPr>
          <a:xfrm>
            <a:off x="8658701" y="5299472"/>
            <a:ext cx="22860" cy="630079"/>
          </a:xfrm>
          <a:prstGeom prst="roundRect">
            <a:avLst>
              <a:gd name="adj" fmla="val 330756"/>
            </a:avLst>
          </a:prstGeom>
          <a:solidFill>
            <a:srgbClr val="C6BDDA"/>
          </a:solidFill>
          <a:ln/>
        </p:spPr>
      </p:sp>
      <p:sp>
        <p:nvSpPr>
          <p:cNvPr id="17" name="Shape 14"/>
          <p:cNvSpPr/>
          <p:nvPr/>
        </p:nvSpPr>
        <p:spPr>
          <a:xfrm>
            <a:off x="8467606" y="5727025"/>
            <a:ext cx="405051" cy="405051"/>
          </a:xfrm>
          <a:prstGeom prst="roundRect">
            <a:avLst>
              <a:gd name="adj" fmla="val 18667"/>
            </a:avLst>
          </a:prstGeom>
          <a:solidFill>
            <a:srgbClr val="E0D7F4"/>
          </a:solidFill>
          <a:ln w="7620">
            <a:solidFill>
              <a:srgbClr val="C6BDDA"/>
            </a:solidFill>
            <a:prstDash val="solid"/>
          </a:ln>
        </p:spPr>
      </p:sp>
      <p:sp>
        <p:nvSpPr>
          <p:cNvPr id="18" name="Text 15"/>
          <p:cNvSpPr/>
          <p:nvPr/>
        </p:nvSpPr>
        <p:spPr>
          <a:xfrm>
            <a:off x="8589050" y="5780961"/>
            <a:ext cx="162163" cy="297061"/>
          </a:xfrm>
          <a:prstGeom prst="rect">
            <a:avLst/>
          </a:prstGeom>
          <a:noFill/>
          <a:ln/>
        </p:spPr>
        <p:txBody>
          <a:bodyPr wrap="none" lIns="0" tIns="0" rIns="0" bIns="0" rtlCol="0" anchor="t"/>
          <a:lstStyle/>
          <a:p>
            <a:pPr marL="0" indent="0" algn="ctr">
              <a:lnSpc>
                <a:spcPts val="2300"/>
              </a:lnSpc>
              <a:buNone/>
            </a:pPr>
            <a:r>
              <a:rPr lang="en-US" sz="2300" b="1" kern="0" spc="-47" dirty="0">
                <a:solidFill>
                  <a:srgbClr val="272525"/>
                </a:solidFill>
                <a:latin typeface="Petrona Bold" pitchFamily="34" charset="0"/>
                <a:ea typeface="Petrona Bold" pitchFamily="34" charset="-122"/>
                <a:cs typeface="Petrona Bold" pitchFamily="34" charset="-120"/>
              </a:rPr>
              <a:t>3</a:t>
            </a:r>
            <a:endParaRPr lang="en-US" sz="2300" dirty="0"/>
          </a:p>
        </p:txBody>
      </p:sp>
      <p:sp>
        <p:nvSpPr>
          <p:cNvPr id="19" name="Text 16"/>
          <p:cNvSpPr/>
          <p:nvPr/>
        </p:nvSpPr>
        <p:spPr>
          <a:xfrm>
            <a:off x="7432477" y="4126111"/>
            <a:ext cx="2475309" cy="309324"/>
          </a:xfrm>
          <a:prstGeom prst="rect">
            <a:avLst/>
          </a:prstGeom>
          <a:noFill/>
          <a:ln/>
        </p:spPr>
        <p:txBody>
          <a:bodyPr wrap="none" lIns="0" tIns="0" rIns="0" bIns="0" rtlCol="0" anchor="t"/>
          <a:lstStyle/>
          <a:p>
            <a:pPr marL="0" indent="0" algn="ctr">
              <a:lnSpc>
                <a:spcPts val="2400"/>
              </a:lnSpc>
              <a:buNone/>
            </a:pPr>
            <a:r>
              <a:rPr lang="en-US" sz="1900" b="1" kern="0" spc="-39" dirty="0">
                <a:solidFill>
                  <a:srgbClr val="272525"/>
                </a:solidFill>
                <a:latin typeface="Petrona Bold" pitchFamily="34" charset="0"/>
                <a:ea typeface="Petrona Bold" pitchFamily="34" charset="-122"/>
                <a:cs typeface="Petrona Bold" pitchFamily="34" charset="-120"/>
              </a:rPr>
              <a:t>3</a:t>
            </a:r>
            <a:endParaRPr lang="en-US" sz="1900" dirty="0"/>
          </a:p>
        </p:txBody>
      </p:sp>
      <p:sp>
        <p:nvSpPr>
          <p:cNvPr id="20" name="Text 17"/>
          <p:cNvSpPr/>
          <p:nvPr/>
        </p:nvSpPr>
        <p:spPr>
          <a:xfrm>
            <a:off x="6230183" y="4543425"/>
            <a:ext cx="4880015" cy="450295"/>
          </a:xfrm>
          <a:prstGeom prst="rect">
            <a:avLst/>
          </a:prstGeom>
          <a:noFill/>
          <a:ln/>
        </p:spPr>
        <p:txBody>
          <a:bodyPr wrap="square" lIns="0" tIns="0" rIns="0" bIns="0" rtlCol="0" anchor="t"/>
          <a:lstStyle/>
          <a:p>
            <a:pPr marL="0" indent="0" algn="ctr">
              <a:lnSpc>
                <a:spcPts val="2250"/>
              </a:lnSpc>
              <a:buNone/>
            </a:pPr>
            <a:r>
              <a:rPr lang="en-US" sz="1400" kern="0" spc="-28" dirty="0">
                <a:solidFill>
                  <a:srgbClr val="272525"/>
                </a:solidFill>
                <a:latin typeface="Inter" pitchFamily="34" charset="0"/>
                <a:ea typeface="Inter" pitchFamily="34" charset="-122"/>
                <a:cs typeface="Inter" pitchFamily="34" charset="-120"/>
              </a:rPr>
              <a:t>Sales often surge as customers during time work</a:t>
            </a:r>
            <a:endParaRPr lang="en-US" sz="1400" dirty="0"/>
          </a:p>
        </p:txBody>
      </p:sp>
      <p:sp>
        <p:nvSpPr>
          <p:cNvPr id="21" name="Shape 18"/>
          <p:cNvSpPr/>
          <p:nvPr/>
        </p:nvSpPr>
        <p:spPr>
          <a:xfrm>
            <a:off x="11368683" y="5929551"/>
            <a:ext cx="22860" cy="630079"/>
          </a:xfrm>
          <a:prstGeom prst="roundRect">
            <a:avLst>
              <a:gd name="adj" fmla="val 330756"/>
            </a:avLst>
          </a:prstGeom>
          <a:solidFill>
            <a:srgbClr val="C6BDDA"/>
          </a:solidFill>
          <a:ln/>
        </p:spPr>
      </p:sp>
      <p:sp>
        <p:nvSpPr>
          <p:cNvPr id="22" name="Shape 19"/>
          <p:cNvSpPr/>
          <p:nvPr/>
        </p:nvSpPr>
        <p:spPr>
          <a:xfrm>
            <a:off x="11177587" y="5727025"/>
            <a:ext cx="405051" cy="405051"/>
          </a:xfrm>
          <a:prstGeom prst="roundRect">
            <a:avLst>
              <a:gd name="adj" fmla="val 18667"/>
            </a:avLst>
          </a:prstGeom>
          <a:solidFill>
            <a:srgbClr val="E0D7F4"/>
          </a:solidFill>
          <a:ln w="7620">
            <a:solidFill>
              <a:srgbClr val="C6BDDA"/>
            </a:solidFill>
            <a:prstDash val="solid"/>
          </a:ln>
        </p:spPr>
      </p:sp>
      <p:sp>
        <p:nvSpPr>
          <p:cNvPr id="23" name="Text 20"/>
          <p:cNvSpPr/>
          <p:nvPr/>
        </p:nvSpPr>
        <p:spPr>
          <a:xfrm>
            <a:off x="11302960" y="5780961"/>
            <a:ext cx="154186" cy="297061"/>
          </a:xfrm>
          <a:prstGeom prst="rect">
            <a:avLst/>
          </a:prstGeom>
          <a:noFill/>
          <a:ln/>
        </p:spPr>
        <p:txBody>
          <a:bodyPr wrap="none" lIns="0" tIns="0" rIns="0" bIns="0" rtlCol="0" anchor="t"/>
          <a:lstStyle/>
          <a:p>
            <a:pPr marL="0" indent="0" algn="ctr">
              <a:lnSpc>
                <a:spcPts val="2300"/>
              </a:lnSpc>
              <a:buNone/>
            </a:pPr>
            <a:r>
              <a:rPr lang="en-US" sz="2300" b="1" kern="0" spc="-47" dirty="0">
                <a:solidFill>
                  <a:srgbClr val="272525"/>
                </a:solidFill>
                <a:latin typeface="Petrona Bold" pitchFamily="34" charset="0"/>
                <a:ea typeface="Petrona Bold" pitchFamily="34" charset="-122"/>
                <a:cs typeface="Petrona Bold" pitchFamily="34" charset="-120"/>
              </a:rPr>
              <a:t>4</a:t>
            </a:r>
            <a:endParaRPr lang="en-US" sz="2300" dirty="0"/>
          </a:p>
        </p:txBody>
      </p:sp>
      <p:sp>
        <p:nvSpPr>
          <p:cNvPr id="24" name="Text 21"/>
          <p:cNvSpPr/>
          <p:nvPr/>
        </p:nvSpPr>
        <p:spPr>
          <a:xfrm>
            <a:off x="10142458" y="6739652"/>
            <a:ext cx="2475309" cy="309324"/>
          </a:xfrm>
          <a:prstGeom prst="rect">
            <a:avLst/>
          </a:prstGeom>
          <a:noFill/>
          <a:ln/>
        </p:spPr>
        <p:txBody>
          <a:bodyPr wrap="none" lIns="0" tIns="0" rIns="0" bIns="0" rtlCol="0" anchor="t"/>
          <a:lstStyle/>
          <a:p>
            <a:pPr marL="0" indent="0" algn="ctr">
              <a:lnSpc>
                <a:spcPts val="2400"/>
              </a:lnSpc>
              <a:buNone/>
            </a:pPr>
            <a:r>
              <a:rPr lang="en-US" sz="1900" b="1" kern="0" spc="-39" dirty="0">
                <a:solidFill>
                  <a:srgbClr val="272525"/>
                </a:solidFill>
                <a:latin typeface="Petrona Bold" pitchFamily="34" charset="0"/>
                <a:ea typeface="Petrona Bold" pitchFamily="34" charset="-122"/>
                <a:cs typeface="Petrona Bold" pitchFamily="34" charset="-120"/>
              </a:rPr>
              <a:t>4</a:t>
            </a:r>
            <a:endParaRPr lang="en-US" sz="1900" dirty="0"/>
          </a:p>
        </p:txBody>
      </p:sp>
      <p:sp>
        <p:nvSpPr>
          <p:cNvPr id="25" name="Text 22"/>
          <p:cNvSpPr/>
          <p:nvPr/>
        </p:nvSpPr>
        <p:spPr>
          <a:xfrm>
            <a:off x="8940165" y="7156966"/>
            <a:ext cx="4880015" cy="576024"/>
          </a:xfrm>
          <a:prstGeom prst="rect">
            <a:avLst/>
          </a:prstGeom>
          <a:noFill/>
          <a:ln/>
        </p:spPr>
        <p:txBody>
          <a:bodyPr wrap="square" lIns="0" tIns="0" rIns="0" bIns="0" rtlCol="0" anchor="t"/>
          <a:lstStyle/>
          <a:p>
            <a:pPr marL="0" indent="0" algn="ctr">
              <a:lnSpc>
                <a:spcPts val="2250"/>
              </a:lnSpc>
              <a:buNone/>
            </a:pPr>
            <a:r>
              <a:rPr lang="en-US" sz="1400" kern="0" spc="-28" dirty="0">
                <a:solidFill>
                  <a:srgbClr val="272525"/>
                </a:solidFill>
                <a:latin typeface="Inter" pitchFamily="34" charset="0"/>
                <a:ea typeface="Inter" pitchFamily="34" charset="-122"/>
                <a:cs typeface="Inter" pitchFamily="34" charset="-120"/>
              </a:rPr>
              <a:t>Sales tend to remain high due to holiday gatherings and festive occasions.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4" name="Shape 7">
            <a:extLst>
              <a:ext uri="{FF2B5EF4-FFF2-40B4-BE49-F238E27FC236}">
                <a16:creationId xmlns:a16="http://schemas.microsoft.com/office/drawing/2014/main" id="{74483C0D-7F76-6C74-9259-6208B7AA4682}"/>
              </a:ext>
            </a:extLst>
          </p:cNvPr>
          <p:cNvSpPr/>
          <p:nvPr/>
        </p:nvSpPr>
        <p:spPr>
          <a:xfrm>
            <a:off x="0" y="-11150"/>
            <a:ext cx="14630400" cy="4524315"/>
          </a:xfrm>
          <a:prstGeom prst="rect">
            <a:avLst/>
          </a:prstGeom>
          <a:solidFill>
            <a:srgbClr val="BFBFBF">
              <a:alpha val="50196"/>
            </a:srgbClr>
          </a:solidFill>
          <a:ln/>
        </p:spPr>
      </p:sp>
      <p:sp>
        <p:nvSpPr>
          <p:cNvPr id="15" name="TextBox 14">
            <a:extLst>
              <a:ext uri="{FF2B5EF4-FFF2-40B4-BE49-F238E27FC236}">
                <a16:creationId xmlns:a16="http://schemas.microsoft.com/office/drawing/2014/main" id="{C9FF4306-4729-3ABC-1F4A-214492BC98B2}"/>
              </a:ext>
            </a:extLst>
          </p:cNvPr>
          <p:cNvSpPr txBox="1"/>
          <p:nvPr/>
        </p:nvSpPr>
        <p:spPr>
          <a:xfrm>
            <a:off x="-1" y="-11150"/>
            <a:ext cx="14403549" cy="4524315"/>
          </a:xfrm>
          <a:prstGeom prst="rect">
            <a:avLst/>
          </a:prstGeom>
          <a:noFill/>
        </p:spPr>
        <p:txBody>
          <a:bodyPr wrap="square" rtlCol="0">
            <a:spAutoFit/>
          </a:bodyPr>
          <a:lstStyle/>
          <a:p>
            <a:r>
              <a:rPr lang="en-US" b="1" dirty="0">
                <a:solidFill>
                  <a:srgbClr val="FF0000"/>
                </a:solidFill>
              </a:rPr>
              <a:t>Hourly Sales Performance</a:t>
            </a:r>
          </a:p>
          <a:p>
            <a:pPr lvl="1">
              <a:buFont typeface="Arial" panose="020B0604020202020204" pitchFamily="34" charset="0"/>
              <a:buChar char="•"/>
            </a:pPr>
            <a:r>
              <a:rPr lang="en-US" b="1" dirty="0">
                <a:solidFill>
                  <a:schemeClr val="accent4">
                    <a:lumMod val="50000"/>
                  </a:schemeClr>
                </a:solidFill>
              </a:rPr>
              <a:t>Peak Sales Hours:</a:t>
            </a:r>
            <a:r>
              <a:rPr lang="en-US" dirty="0">
                <a:solidFill>
                  <a:schemeClr val="accent4">
                    <a:lumMod val="50000"/>
                  </a:schemeClr>
                </a:solidFill>
              </a:rPr>
              <a:t> The "Sum of Quantity by Hour Range and Category" chart shows that the busiest hours are between </a:t>
            </a:r>
            <a:r>
              <a:rPr lang="en-US" b="1" dirty="0">
                <a:solidFill>
                  <a:schemeClr val="accent1">
                    <a:lumMod val="75000"/>
                  </a:schemeClr>
                </a:solidFill>
              </a:rPr>
              <a:t>6 PM </a:t>
            </a:r>
            <a:r>
              <a:rPr lang="en-US" dirty="0">
                <a:solidFill>
                  <a:schemeClr val="accent4">
                    <a:lumMod val="50000"/>
                  </a:schemeClr>
                </a:solidFill>
              </a:rPr>
              <a:t>and </a:t>
            </a:r>
            <a:r>
              <a:rPr lang="en-US" b="1" dirty="0">
                <a:solidFill>
                  <a:schemeClr val="accent1">
                    <a:lumMod val="75000"/>
                  </a:schemeClr>
                </a:solidFill>
              </a:rPr>
              <a:t>9 PM</a:t>
            </a:r>
            <a:r>
              <a:rPr lang="en-US" dirty="0">
                <a:solidFill>
                  <a:schemeClr val="accent4">
                    <a:lumMod val="50000"/>
                  </a:schemeClr>
                </a:solidFill>
              </a:rPr>
              <a:t>, followed by </a:t>
            </a:r>
            <a:r>
              <a:rPr lang="en-US" b="1" dirty="0">
                <a:solidFill>
                  <a:schemeClr val="accent1">
                    <a:lumMod val="75000"/>
                  </a:schemeClr>
                </a:solidFill>
              </a:rPr>
              <a:t>3 PM </a:t>
            </a:r>
            <a:r>
              <a:rPr lang="en-US" dirty="0">
                <a:solidFill>
                  <a:schemeClr val="accent4">
                    <a:lumMod val="50000"/>
                  </a:schemeClr>
                </a:solidFill>
              </a:rPr>
              <a:t>to </a:t>
            </a:r>
            <a:r>
              <a:rPr lang="en-US" b="1" dirty="0">
                <a:solidFill>
                  <a:schemeClr val="accent1">
                    <a:lumMod val="75000"/>
                  </a:schemeClr>
                </a:solidFill>
              </a:rPr>
              <a:t>6 PM</a:t>
            </a:r>
            <a:r>
              <a:rPr lang="en-US" dirty="0">
                <a:solidFill>
                  <a:schemeClr val="accent4">
                    <a:lumMod val="50000"/>
                  </a:schemeClr>
                </a:solidFill>
              </a:rPr>
              <a:t>. This indicates peak dining times for the restaurant.</a:t>
            </a:r>
          </a:p>
          <a:p>
            <a:pPr lvl="1">
              <a:buFont typeface="Arial" panose="020B0604020202020204" pitchFamily="34" charset="0"/>
              <a:buChar char="•"/>
            </a:pPr>
            <a:r>
              <a:rPr lang="en-US" b="1" dirty="0">
                <a:solidFill>
                  <a:schemeClr val="accent4">
                    <a:lumMod val="50000"/>
                  </a:schemeClr>
                </a:solidFill>
              </a:rPr>
              <a:t>Category Performance by Hour:</a:t>
            </a:r>
            <a:r>
              <a:rPr lang="en-US" dirty="0">
                <a:solidFill>
                  <a:schemeClr val="accent4">
                    <a:lumMod val="50000"/>
                  </a:schemeClr>
                </a:solidFill>
              </a:rPr>
              <a:t> The same chart reveals that Classic pizzas consistently have the highest sales across all hour ranges, followed by Supreme and Chicken pizzas. Veggie pizzas have lower sales throughout the day.</a:t>
            </a:r>
          </a:p>
          <a:p>
            <a:pPr lvl="1">
              <a:buFont typeface="Arial" panose="020B0604020202020204" pitchFamily="34" charset="0"/>
              <a:buChar char="•"/>
            </a:pPr>
            <a:r>
              <a:rPr lang="en-US" b="1" dirty="0">
                <a:solidFill>
                  <a:schemeClr val="accent4">
                    <a:lumMod val="50000"/>
                  </a:schemeClr>
                </a:solidFill>
              </a:rPr>
              <a:t>Hourly Sales Trends:</a:t>
            </a:r>
            <a:r>
              <a:rPr lang="en-US" dirty="0">
                <a:solidFill>
                  <a:schemeClr val="accent4">
                    <a:lumMod val="50000"/>
                  </a:schemeClr>
                </a:solidFill>
              </a:rPr>
              <a:t> The "Total Sales by Hour Range and Category" chart provides a breakdown of sales by hour range and category. It shows that sales generally increase from </a:t>
            </a:r>
            <a:r>
              <a:rPr lang="en-US" b="1" dirty="0">
                <a:solidFill>
                  <a:schemeClr val="accent1">
                    <a:lumMod val="75000"/>
                  </a:schemeClr>
                </a:solidFill>
              </a:rPr>
              <a:t>12-3 PM </a:t>
            </a:r>
            <a:r>
              <a:rPr lang="en-US" dirty="0">
                <a:solidFill>
                  <a:schemeClr val="accent4">
                    <a:lumMod val="50000"/>
                  </a:schemeClr>
                </a:solidFill>
              </a:rPr>
              <a:t>to </a:t>
            </a:r>
            <a:r>
              <a:rPr lang="en-US" b="1" dirty="0">
                <a:solidFill>
                  <a:schemeClr val="accent1">
                    <a:lumMod val="75000"/>
                  </a:schemeClr>
                </a:solidFill>
              </a:rPr>
              <a:t>6-9 PM</a:t>
            </a:r>
            <a:r>
              <a:rPr lang="en-US" dirty="0">
                <a:solidFill>
                  <a:schemeClr val="accent4">
                    <a:lumMod val="50000"/>
                  </a:schemeClr>
                </a:solidFill>
              </a:rPr>
              <a:t>, with a slight dip between </a:t>
            </a:r>
            <a:r>
              <a:rPr lang="en-US" b="1" dirty="0">
                <a:solidFill>
                  <a:schemeClr val="accent1">
                    <a:lumMod val="75000"/>
                  </a:schemeClr>
                </a:solidFill>
              </a:rPr>
              <a:t>9 PM </a:t>
            </a:r>
            <a:r>
              <a:rPr lang="en-US" dirty="0">
                <a:solidFill>
                  <a:schemeClr val="accent4">
                    <a:lumMod val="50000"/>
                  </a:schemeClr>
                </a:solidFill>
              </a:rPr>
              <a:t>and </a:t>
            </a:r>
            <a:r>
              <a:rPr lang="en-US" b="1" dirty="0">
                <a:solidFill>
                  <a:schemeClr val="accent1">
                    <a:lumMod val="75000"/>
                  </a:schemeClr>
                </a:solidFill>
              </a:rPr>
              <a:t>12 AM</a:t>
            </a:r>
            <a:r>
              <a:rPr lang="en-US" dirty="0">
                <a:solidFill>
                  <a:schemeClr val="accent4">
                    <a:lumMod val="50000"/>
                  </a:schemeClr>
                </a:solidFill>
              </a:rPr>
              <a:t>.</a:t>
            </a:r>
          </a:p>
          <a:p>
            <a:r>
              <a:rPr lang="en-US" b="1" dirty="0">
                <a:solidFill>
                  <a:srgbClr val="FF0000"/>
                </a:solidFill>
              </a:rPr>
              <a:t>Monthly Sales Trends</a:t>
            </a:r>
          </a:p>
          <a:p>
            <a:pPr lvl="1">
              <a:buFont typeface="Arial" panose="020B0604020202020204" pitchFamily="34" charset="0"/>
              <a:buChar char="•"/>
            </a:pPr>
            <a:r>
              <a:rPr lang="en-US" b="1" dirty="0">
                <a:solidFill>
                  <a:schemeClr val="accent4">
                    <a:lumMod val="50000"/>
                  </a:schemeClr>
                </a:solidFill>
              </a:rPr>
              <a:t>Seasonal Patterns:</a:t>
            </a:r>
            <a:r>
              <a:rPr lang="en-US" dirty="0">
                <a:solidFill>
                  <a:schemeClr val="accent4">
                    <a:lumMod val="50000"/>
                  </a:schemeClr>
                </a:solidFill>
              </a:rPr>
              <a:t> The "Total Sales by Month" chart indicates that sales are generally higher during the summer months (</a:t>
            </a:r>
            <a:r>
              <a:rPr lang="en-US" b="1" dirty="0">
                <a:solidFill>
                  <a:schemeClr val="accent1">
                    <a:lumMod val="75000"/>
                  </a:schemeClr>
                </a:solidFill>
              </a:rPr>
              <a:t>June, July, and August</a:t>
            </a:r>
            <a:r>
              <a:rPr lang="en-US" dirty="0">
                <a:solidFill>
                  <a:schemeClr val="accent4">
                    <a:lumMod val="50000"/>
                  </a:schemeClr>
                </a:solidFill>
              </a:rPr>
              <a:t>) and lower during the winter months (</a:t>
            </a:r>
            <a:r>
              <a:rPr lang="en-US" b="1" dirty="0">
                <a:solidFill>
                  <a:schemeClr val="accent1">
                    <a:lumMod val="75000"/>
                  </a:schemeClr>
                </a:solidFill>
              </a:rPr>
              <a:t>December, January, and February</a:t>
            </a:r>
            <a:r>
              <a:rPr lang="en-US" dirty="0">
                <a:solidFill>
                  <a:schemeClr val="accent4">
                    <a:lumMod val="50000"/>
                  </a:schemeClr>
                </a:solidFill>
              </a:rPr>
              <a:t>).</a:t>
            </a:r>
          </a:p>
          <a:p>
            <a:pPr lvl="1">
              <a:buFont typeface="Arial" panose="020B0604020202020204" pitchFamily="34" charset="0"/>
              <a:buChar char="•"/>
            </a:pPr>
            <a:r>
              <a:rPr lang="en-US" b="1" dirty="0">
                <a:solidFill>
                  <a:schemeClr val="accent4">
                    <a:lumMod val="50000"/>
                  </a:schemeClr>
                </a:solidFill>
              </a:rPr>
              <a:t>Peak Sales Months:</a:t>
            </a:r>
            <a:r>
              <a:rPr lang="en-US" dirty="0">
                <a:solidFill>
                  <a:schemeClr val="accent4">
                    <a:lumMod val="50000"/>
                  </a:schemeClr>
                </a:solidFill>
              </a:rPr>
              <a:t> July and August appear to be the peak sales months, while December and January have the lowest sales.</a:t>
            </a:r>
          </a:p>
          <a:p>
            <a:r>
              <a:rPr lang="en-US" b="1" dirty="0">
                <a:solidFill>
                  <a:srgbClr val="FF0000"/>
                </a:solidFill>
              </a:rPr>
              <a:t>Category Performance</a:t>
            </a:r>
          </a:p>
          <a:p>
            <a:pPr lvl="1">
              <a:buFont typeface="Arial" panose="020B0604020202020204" pitchFamily="34" charset="0"/>
              <a:buChar char="•"/>
            </a:pPr>
            <a:r>
              <a:rPr lang="en-US" b="1" dirty="0">
                <a:solidFill>
                  <a:schemeClr val="accent4">
                    <a:lumMod val="50000"/>
                  </a:schemeClr>
                </a:solidFill>
              </a:rPr>
              <a:t>Category Popularity:</a:t>
            </a:r>
            <a:r>
              <a:rPr lang="en-US" dirty="0">
                <a:solidFill>
                  <a:schemeClr val="accent4">
                    <a:lumMod val="50000"/>
                  </a:schemeClr>
                </a:solidFill>
              </a:rPr>
              <a:t> Classic pizzas consistently have the highest sales across all hour ranges and months, suggesting that they are the most popular category among customers.</a:t>
            </a:r>
          </a:p>
          <a:p>
            <a:pPr lvl="1">
              <a:buFont typeface="Arial" panose="020B0604020202020204" pitchFamily="34" charset="0"/>
              <a:buChar char="•"/>
            </a:pPr>
            <a:r>
              <a:rPr lang="en-US" b="1" dirty="0">
                <a:solidFill>
                  <a:schemeClr val="accent4">
                    <a:lumMod val="50000"/>
                  </a:schemeClr>
                </a:solidFill>
              </a:rPr>
              <a:t>Category-Specific Trends:</a:t>
            </a:r>
            <a:r>
              <a:rPr lang="en-US" dirty="0">
                <a:solidFill>
                  <a:schemeClr val="accent4">
                    <a:lumMod val="50000"/>
                  </a:schemeClr>
                </a:solidFill>
              </a:rPr>
              <a:t> Analyzing sales by category and hour range can help identify specific products or times of day that are driving sales for each category.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1386</Words>
  <Application>Microsoft Office PowerPoint</Application>
  <PresentationFormat>Custom</PresentationFormat>
  <Paragraphs>95</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Inter</vt:lpstr>
      <vt:lpstr>Arial</vt:lpstr>
      <vt:lpstr>Petrona Bold</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mohamad gamal</cp:lastModifiedBy>
  <cp:revision>9</cp:revision>
  <dcterms:created xsi:type="dcterms:W3CDTF">2024-10-13T09:11:04Z</dcterms:created>
  <dcterms:modified xsi:type="dcterms:W3CDTF">2024-10-13T10:44:33Z</dcterms:modified>
</cp:coreProperties>
</file>